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Verdana"/>
              </a:rPr>
              <a:t>Для перемещения страницы щёлкните мышью</a:t>
            </a: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9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&lt;верхний колонтитул&gt;</a:t>
            </a:r>
          </a:p>
        </p:txBody>
      </p:sp>
      <p:sp>
        <p:nvSpPr>
          <p:cNvPr id="91" name="PlaceHolder 4"/>
          <p:cNvSpPr>
            <a:spLocks noGrp="1"/>
          </p:cNvSpPr>
          <p:nvPr>
            <p:ph type="dt" idx="7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92" name="PlaceHolder 5"/>
          <p:cNvSpPr>
            <a:spLocks noGrp="1"/>
          </p:cNvSpPr>
          <p:nvPr>
            <p:ph type="ftr" idx="8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93" name="PlaceHolder 6"/>
          <p:cNvSpPr>
            <a:spLocks noGrp="1"/>
          </p:cNvSpPr>
          <p:nvPr>
            <p:ph type="sldNum" idx="9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9C5DE157-7627-4A81-92A9-A97851FDD0D4}" type="slidenum"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53917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20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Воздействие на горные породы оказывают даже микроорганизмы, лишайники, мхи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PlaceHolder 3"/>
          <p:cNvSpPr>
            <a:spLocks noGrp="1"/>
          </p:cNvSpPr>
          <p:nvPr>
            <p:ph type="sldNum" idx="10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E4CDCE13-6DC9-4B86-89C2-DDE29CAD4198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10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23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и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PlaceHolder 3"/>
          <p:cNvSpPr>
            <a:spLocks noGrp="1"/>
          </p:cNvSpPr>
          <p:nvPr>
            <p:ph type="sldNum" idx="19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991D8F72-E408-4BA0-BD95-8B6067219C35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20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23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и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 type="sldNum" idx="20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2567789-0B0E-4FEE-8B23-9BB65A4123C0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21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и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PlaceHolder 3"/>
          <p:cNvSpPr>
            <a:spLocks noGrp="1"/>
          </p:cNvSpPr>
          <p:nvPr>
            <p:ph type="sldNum" idx="11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1587C85C-FE90-4712-B8CB-144B92A013A8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11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21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и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PlaceHolder 3"/>
          <p:cNvSpPr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76C7929-85D5-4098-A765-C4BA0B9F56B9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12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и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 type="sldNum" idx="13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CE973855-5AB4-4CA6-BBD8-AE64A3990EAD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13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и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" name="PlaceHolder 3"/>
          <p:cNvSpPr>
            <a:spLocks noGrp="1"/>
          </p:cNvSpPr>
          <p:nvPr>
            <p:ph type="sldNum" idx="14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31A8C2F-370A-41E7-9277-E3BF1247D9A0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15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22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и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" name="PlaceHolder 3"/>
          <p:cNvSpPr>
            <a:spLocks noGrp="1"/>
          </p:cNvSpPr>
          <p:nvPr>
            <p:ph type="sldNum" idx="15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9384ED5-549D-44CC-9055-394F87D5DCFF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16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и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 type="sldNum" idx="16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D6534F52-92A3-4FB2-AB26-50A81B717739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17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22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и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PlaceHolder 3"/>
          <p:cNvSpPr>
            <a:spLocks noGrp="1"/>
          </p:cNvSpPr>
          <p:nvPr>
            <p:ph type="sldNum" idx="17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D301AE4-ED48-4EC2-B7E2-AAE996831C4A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18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и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PlaceHolder 3"/>
          <p:cNvSpPr>
            <a:spLocks noGrp="1"/>
          </p:cNvSpPr>
          <p:nvPr>
            <p:ph type="sldNum" idx="18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58C3A574-38A4-4FDE-8F9B-C1B32871F123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19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921AA1F-EFA2-4A20-8C01-887B7A39DCD7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8224B69-0B36-45F2-AA0E-5796B0FCFB45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B21DC52-0D17-4C6B-8D11-31C0BBFE5704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8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8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8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8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8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8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40536C1-D045-44AD-9F1D-34127189E1E1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E910F1D-7500-4A1A-976A-435FB7FD3243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BDE71E3-C771-4534-8E16-61B3A957413B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D143118-61FC-4665-B272-93FB88DEE7B1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96CB568-27A0-4F57-8715-88D19598DD8A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6B10091-AC5F-4D7A-A288-042D58153086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D700AD1-EC12-429B-9F63-EE7194104FFB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E52685F-60A5-457A-BA61-6F9F7E5CE816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44EFFCE-7E92-4F65-974C-E8169CFC82A6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6" hidden="1"/>
          <p:cNvSpPr/>
          <p:nvPr/>
        </p:nvSpPr>
        <p:spPr>
          <a:xfrm>
            <a:off x="304920" y="329040"/>
            <a:ext cx="8531640" cy="6196320"/>
          </a:xfrm>
          <a:prstGeom prst="roundRect">
            <a:avLst>
              <a:gd name="adj" fmla="val 2081"/>
            </a:avLst>
          </a:prstGeom>
          <a:gradFill rotWithShape="0">
            <a:gsLst>
              <a:gs pos="98000">
                <a:srgbClr val="FFFFFF"/>
              </a:gs>
              <a:gs pos="100000">
                <a:srgbClr val="F7F7F7"/>
              </a:gs>
            </a:gsLst>
            <a:lin ang="5400000"/>
          </a:gradFill>
          <a:ln w="2000" cap="rnd">
            <a:solidFill>
              <a:srgbClr val="A4A4A3"/>
            </a:solidFill>
            <a:round/>
          </a:ln>
          <a:effectLst>
            <a:outerShdw blurRad="76320" dist="5076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Verdana"/>
            </a:endParaRPr>
          </a:p>
        </p:txBody>
      </p:sp>
      <p:sp>
        <p:nvSpPr>
          <p:cNvPr id="9" name="Скругленный прямоугольник 8" hidden="1"/>
          <p:cNvSpPr/>
          <p:nvPr/>
        </p:nvSpPr>
        <p:spPr>
          <a:xfrm>
            <a:off x="418680" y="434160"/>
            <a:ext cx="8306280" cy="5486040"/>
          </a:xfrm>
          <a:prstGeom prst="roundRect">
            <a:avLst>
              <a:gd name="adj" fmla="val 2127"/>
            </a:avLst>
          </a:prstGeom>
          <a:gradFill rotWithShape="0">
            <a:gsLst>
              <a:gs pos="0">
                <a:srgbClr val="FFFFFF"/>
              </a:gs>
              <a:gs pos="100000">
                <a:srgbClr val="A1A1A1"/>
              </a:gs>
            </a:gsLst>
            <a:path path="circle">
              <a:fillToRect l="50000" t="100000" r="50000"/>
            </a:path>
          </a:gradFill>
          <a:ln w="8890">
            <a:noFill/>
          </a:ln>
          <a:effectLst>
            <a:outerShdw blurRad="65520" dist="381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Verdana"/>
            </a:endParaRPr>
          </a:p>
        </p:txBody>
      </p:sp>
      <p:sp>
        <p:nvSpPr>
          <p:cNvPr id="2" name="Скругленный прямоугольник 6"/>
          <p:cNvSpPr/>
          <p:nvPr/>
        </p:nvSpPr>
        <p:spPr>
          <a:xfrm>
            <a:off x="304920" y="329040"/>
            <a:ext cx="8531640" cy="6196320"/>
          </a:xfrm>
          <a:prstGeom prst="roundRect">
            <a:avLst>
              <a:gd name="adj" fmla="val 2081"/>
            </a:avLst>
          </a:prstGeom>
          <a:gradFill rotWithShape="0">
            <a:gsLst>
              <a:gs pos="98000">
                <a:srgbClr val="FFFFFF"/>
              </a:gs>
              <a:gs pos="100000">
                <a:srgbClr val="F7F7F7"/>
              </a:gs>
            </a:gsLst>
            <a:lin ang="5400000"/>
          </a:gradFill>
          <a:ln w="2000" cap="rnd">
            <a:solidFill>
              <a:srgbClr val="A4A4A3"/>
            </a:solidFill>
            <a:round/>
          </a:ln>
          <a:effectLst>
            <a:outerShdw blurRad="76320" dist="5076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Verdana"/>
            </a:endParaRPr>
          </a:p>
        </p:txBody>
      </p:sp>
      <p:sp>
        <p:nvSpPr>
          <p:cNvPr id="3" name="PlaceHolder 1"/>
          <p:cNvSpPr>
            <a:spLocks noGrp="1"/>
          </p:cNvSpPr>
          <p:nvPr>
            <p:ph type="dt" idx="1"/>
          </p:nvPr>
        </p:nvSpPr>
        <p:spPr>
          <a:xfrm>
            <a:off x="3776400" y="6111720"/>
            <a:ext cx="228564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algn="r">
              <a:lnSpc>
                <a:spcPct val="100000"/>
              </a:lnSpc>
              <a:buNone/>
              <a:defRPr lang="ru-RU" sz="1000" b="0" strike="noStrike" spc="-1">
                <a:solidFill>
                  <a:srgbClr val="A7A49A"/>
                </a:solidFill>
                <a:latin typeface="Verdan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lang="ru-RU" sz="1000" b="0" strike="noStrike" spc="-1">
                <a:solidFill>
                  <a:srgbClr val="A7A49A"/>
                </a:solidFill>
                <a:latin typeface="Verdana"/>
              </a:rPr>
              <a:t>&lt;дата/время&gt;</a:t>
            </a:r>
            <a:endParaRPr lang="ru-RU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ftr" idx="2"/>
          </p:nvPr>
        </p:nvSpPr>
        <p:spPr>
          <a:xfrm>
            <a:off x="6062400" y="6111720"/>
            <a:ext cx="228564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5" name="PlaceHolder 3"/>
          <p:cNvSpPr>
            <a:spLocks noGrp="1"/>
          </p:cNvSpPr>
          <p:nvPr>
            <p:ph type="sldNum" idx="3"/>
          </p:nvPr>
        </p:nvSpPr>
        <p:spPr>
          <a:xfrm>
            <a:off x="8348400" y="6111720"/>
            <a:ext cx="45684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algn="r">
              <a:lnSpc>
                <a:spcPct val="100000"/>
              </a:lnSpc>
              <a:buNone/>
              <a:defRPr lang="ru-RU" sz="1000" b="0" strike="noStrike" spc="-1">
                <a:solidFill>
                  <a:srgbClr val="A7A49A"/>
                </a:solidFill>
                <a:latin typeface="Verdan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0A57E81-0285-455E-A489-434CD2F28D17}" type="slidenum">
              <a:rPr lang="ru-RU" sz="1000" b="0" strike="noStrike" spc="-1">
                <a:solidFill>
                  <a:srgbClr val="A7A49A"/>
                </a:solidFill>
                <a:latin typeface="Verdana"/>
              </a:rPr>
              <a:t>‹#›</a:t>
            </a:fld>
            <a:endParaRPr lang="ru-RU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Verdana"/>
              </a:rPr>
              <a:t>Для правки текста заглавия щёлкните мышью</a:t>
            </a:r>
          </a:p>
        </p:txBody>
      </p:sp>
      <p:sp>
        <p:nvSpPr>
          <p:cNvPr id="7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Verdana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200" b="0" strike="noStrike" spc="-1">
                <a:solidFill>
                  <a:srgbClr val="000000"/>
                </a:solidFill>
                <a:latin typeface="Verdana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900" b="0" strike="noStrike" spc="-1">
                <a:solidFill>
                  <a:srgbClr val="000000"/>
                </a:solidFill>
                <a:latin typeface="Verdana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Verdana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Verdana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Verdana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Verdana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aklass.ru/p/geografiya/5-klass/litosfera-56809/vneshnie-sily-izmeniaiushchie-relef-vyvetrivanie-107073/re-3b555735-46f1-4500-80b6-ab110f1dfc66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i.mycdn.me/i?r=AzEPZsRbOZEKgBhR0XGMT1RkAmTMzEu9hJXONZkz7Y2FrqaKTM5SRkZCeTgDn6uOyic" TargetMode="External"/><Relationship Id="rId3" Type="http://schemas.openxmlformats.org/officeDocument/2006/relationships/hyperlink" Target="https://avatars.mds.yandex.net/get-zen_doc/1591100/pub_5dcba834723e5e0ec67abaad_5dcbb15843ca9b53a97027ec/scale_1200" TargetMode="External"/><Relationship Id="rId7" Type="http://schemas.openxmlformats.org/officeDocument/2006/relationships/hyperlink" Target="https://avatars.mds.yandex.net/get-zen_doc/1537151/pub_5d11f9da515dbd05d952fb96_5d11fa0385170805c2015e25/scale_1200" TargetMode="External"/><Relationship Id="rId2" Type="http://schemas.openxmlformats.org/officeDocument/2006/relationships/hyperlink" Target="https://trasyy.livejournal.com/794012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m3.turbina.ru/photos.4/9/1/7/4/6/3264719/big.photo/Sulakskiy-kanon.jpg" TargetMode="External"/><Relationship Id="rId5" Type="http://schemas.openxmlformats.org/officeDocument/2006/relationships/hyperlink" Target="https://img1.akspic.ru/image/101483-otkos-canyon-bolshoj_kanon-reka_kolorado-dostoprimechatelnost-2560x1600.jpg" TargetMode="External"/><Relationship Id="rId4" Type="http://schemas.openxmlformats.org/officeDocument/2006/relationships/hyperlink" Target="https://pbs.twimg.com/media/C93UNo2XgAMMvrX.jp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&#1077;&#1075;&#1080;&#1087;&#1077;&#1090;.&#1094;&#1077;&#1085;&#1090;&#1088;-&#1075;&#1086;&#1088;&#1103;&#1097;&#1080;&#1093;-&#1090;&#1091;&#1088;&#1086;&#1074;.&#1088;&#1092;/public/users/726/egypt/21102016011.jpg" TargetMode="External"/><Relationship Id="rId2" Type="http://schemas.openxmlformats.org/officeDocument/2006/relationships/hyperlink" Target="https://avatars.mds.yandex.net/get-pdb/477388/c558fddb-0e50-41ae-a9be-d92c402d04f1/s1200?webp=false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avatars.mds.yandex.net/get-pdb/1601117/45f9e958-3950-4e44-a796-ee4e932fd8fc/s1200?webp=false" TargetMode="External"/><Relationship Id="rId5" Type="http://schemas.openxmlformats.org/officeDocument/2006/relationships/hyperlink" Target="https://www.interfax.ru/aspimg/46263p.png" TargetMode="External"/><Relationship Id="rId4" Type="http://schemas.openxmlformats.org/officeDocument/2006/relationships/hyperlink" Target="https://www.sunhome.ru/i/wallpapers/228/risovie-terrasi.orig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Прямоугольник 1"/>
          <p:cNvSpPr/>
          <p:nvPr/>
        </p:nvSpPr>
        <p:spPr>
          <a:xfrm>
            <a:off x="467640" y="476640"/>
            <a:ext cx="8280720" cy="35995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</a:rPr>
              <a:t>Урок № 29</a:t>
            </a:r>
            <a:endParaRPr lang="ru-RU" sz="12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</a:rPr>
              <a:t>География</a:t>
            </a:r>
            <a:endParaRPr lang="ru-RU" sz="12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</a:rPr>
              <a:t>Учитель: Опарина О.П.</a:t>
            </a:r>
            <a:endParaRPr lang="ru-RU" sz="12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</a:rPr>
              <a:t>Дата: 29.04.2024</a:t>
            </a:r>
            <a:endParaRPr lang="ru-RU" sz="12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</a:rPr>
              <a:t>Класс: 5</a:t>
            </a:r>
            <a:endParaRPr lang="ru-RU" sz="12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300" b="0" u="sng" strike="noStrike" spc="-1" dirty="0">
                <a:solidFill>
                  <a:srgbClr val="000000"/>
                </a:solidFill>
                <a:uFillTx/>
                <a:latin typeface="Times New Roman"/>
              </a:rPr>
              <a:t>Тема:</a:t>
            </a: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300" b="1" strike="noStrike" spc="-1" dirty="0">
                <a:solidFill>
                  <a:srgbClr val="000000"/>
                </a:solidFill>
                <a:latin typeface="Times New Roman"/>
              </a:rPr>
              <a:t>Разрушение и изменение горных пород и минералов под действием внешних и внутренних процессов. </a:t>
            </a:r>
            <a:endParaRPr lang="ru-RU" sz="13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300" b="1" strike="noStrike" spc="-1" dirty="0">
                <a:solidFill>
                  <a:srgbClr val="000000"/>
                </a:solidFill>
                <a:latin typeface="Times New Roman"/>
              </a:rPr>
              <a:t>           Формирование рельефа земной поверхности как результат действия внутренних и внешних сил.</a:t>
            </a:r>
            <a:endParaRPr lang="ru-RU" sz="13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2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</a:rPr>
              <a:t>1. Прочитать &amp; 26 , ответить на вопросы в конце параграфа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</a:rPr>
              <a:t>2. Ознакомиться с презентацией «Внешние процессы, влияющие на рельеф»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</a:rPr>
              <a:t>3. Ознакомиться с теорией по ссылке: </a:t>
            </a:r>
            <a:r>
              <a:rPr lang="en-US" sz="1400" b="0" strike="noStrike" spc="-1" dirty="0" smtClean="0">
                <a:solidFill>
                  <a:srgbClr val="000000"/>
                </a:solidFill>
                <a:latin typeface="Times New Roman"/>
                <a:hlinkClick r:id="rId2"/>
              </a:rPr>
              <a:t>https://www.yaklass.ru/p/geografiya/5-klass/litosfera-56809/vneshnie-sily-izmeniaiushchie-relef-vyvetrivanie-107073/re-3b555735-46f1-4500-80b6-ab110f1dfc66</a:t>
            </a:r>
            <a:endParaRPr lang="ru-RU" sz="1400" b="0" strike="noStrike" spc="-1" dirty="0" smtClean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r>
              <a:rPr lang="ru-RU" sz="1400" b="0" strike="noStrike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4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. Ответы на вопросы параграфа разместить в рабочей тетради и фото отправить на электронную почту учителя.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2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u="sng" strike="noStrike" spc="-1" dirty="0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Домашнее задание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: &amp; 26 учить, ответить на вопросы в конце параграфа.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Прямоугольник 5"/>
          <p:cNvSpPr/>
          <p:nvPr/>
        </p:nvSpPr>
        <p:spPr>
          <a:xfrm>
            <a:off x="1864080" y="404640"/>
            <a:ext cx="501228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Times New Roman"/>
              </a:rPr>
              <a:t>Биологическое выветривание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Прямоугольник 1"/>
          <p:cNvSpPr/>
          <p:nvPr/>
        </p:nvSpPr>
        <p:spPr>
          <a:xfrm>
            <a:off x="395640" y="927720"/>
            <a:ext cx="8424720" cy="82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-</a:t>
            </a: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выветривание, которое происходит </a:t>
            </a: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под воздействием растительных и животных организмов.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9" name="Рисунок 9" descr="2.jpg"/>
          <p:cNvPicPr/>
          <p:nvPr/>
        </p:nvPicPr>
        <p:blipFill>
          <a:blip r:embed="rId3"/>
          <a:stretch/>
        </p:blipFill>
        <p:spPr>
          <a:xfrm>
            <a:off x="740160" y="1934280"/>
            <a:ext cx="2854080" cy="3601440"/>
          </a:xfrm>
          <a:prstGeom prst="rect">
            <a:avLst/>
          </a:prstGeom>
          <a:ln w="0">
            <a:noFill/>
          </a:ln>
        </p:spPr>
      </p:pic>
      <p:pic>
        <p:nvPicPr>
          <p:cNvPr id="130" name="Рисунок 10" descr="3.jpg"/>
          <p:cNvPicPr/>
          <p:nvPr/>
        </p:nvPicPr>
        <p:blipFill>
          <a:blip r:embed="rId4"/>
          <a:stretch/>
        </p:blipFill>
        <p:spPr>
          <a:xfrm>
            <a:off x="3996000" y="1851840"/>
            <a:ext cx="3917520" cy="1990440"/>
          </a:xfrm>
          <a:prstGeom prst="rect">
            <a:avLst/>
          </a:prstGeom>
          <a:ln w="0">
            <a:noFill/>
          </a:ln>
        </p:spPr>
      </p:pic>
      <p:pic>
        <p:nvPicPr>
          <p:cNvPr id="131" name="Picture 2" descr="https://bestlandscapeideas.com/wp-content/uploads/2017/11/b86177.jpg"/>
          <p:cNvPicPr/>
          <p:nvPr/>
        </p:nvPicPr>
        <p:blipFill>
          <a:blip r:embed="rId5"/>
          <a:stretch/>
        </p:blipFill>
        <p:spPr>
          <a:xfrm>
            <a:off x="4641120" y="3857400"/>
            <a:ext cx="2627280" cy="1878480"/>
          </a:xfrm>
          <a:prstGeom prst="rect">
            <a:avLst/>
          </a:prstGeom>
          <a:ln w="0">
            <a:noFill/>
          </a:ln>
        </p:spPr>
      </p:pic>
      <p:sp>
        <p:nvSpPr>
          <p:cNvPr id="132" name="Прямоугольник 3"/>
          <p:cNvSpPr/>
          <p:nvPr/>
        </p:nvSpPr>
        <p:spPr>
          <a:xfrm>
            <a:off x="409680" y="5688720"/>
            <a:ext cx="8343360" cy="82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Органическое выветривание — это </a:t>
            </a: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один главных факторов образования почвы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Прямоугольник 5"/>
          <p:cNvSpPr/>
          <p:nvPr/>
        </p:nvSpPr>
        <p:spPr>
          <a:xfrm>
            <a:off x="1859400" y="404640"/>
            <a:ext cx="400032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Times New Roman"/>
              </a:rPr>
              <a:t>Действие силы тяжести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Прямоугольник 1"/>
          <p:cNvSpPr/>
          <p:nvPr/>
        </p:nvSpPr>
        <p:spPr>
          <a:xfrm>
            <a:off x="395640" y="927720"/>
            <a:ext cx="8424720" cy="82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-</a:t>
            </a: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породы, разрушенные выветриванием, перемещаются по поверхности Земли с возвышенных участков в более низкие. 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5" name="Рисунок 7" descr="Образование оползня.png"/>
          <p:cNvPicPr/>
          <p:nvPr/>
        </p:nvPicPr>
        <p:blipFill>
          <a:blip r:embed="rId3"/>
          <a:stretch/>
        </p:blipFill>
        <p:spPr>
          <a:xfrm>
            <a:off x="656640" y="2144880"/>
            <a:ext cx="2357280" cy="2567520"/>
          </a:xfrm>
          <a:prstGeom prst="rect">
            <a:avLst/>
          </a:prstGeom>
          <a:ln w="0">
            <a:noFill/>
          </a:ln>
        </p:spPr>
      </p:pic>
      <p:sp>
        <p:nvSpPr>
          <p:cNvPr id="136" name="Прямоугольник 2"/>
          <p:cNvSpPr/>
          <p:nvPr/>
        </p:nvSpPr>
        <p:spPr>
          <a:xfrm>
            <a:off x="645120" y="5085360"/>
            <a:ext cx="279000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i="1" strike="noStrike" spc="-1">
                <a:solidFill>
                  <a:srgbClr val="000000"/>
                </a:solidFill>
                <a:latin typeface="Verdana"/>
              </a:rPr>
              <a:t>Образование оползня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7" name="Рисунок 11" descr="Схема селя.png"/>
          <p:cNvPicPr/>
          <p:nvPr/>
        </p:nvPicPr>
        <p:blipFill>
          <a:blip r:embed="rId4"/>
          <a:stretch/>
        </p:blipFill>
        <p:spPr>
          <a:xfrm>
            <a:off x="4608000" y="2421000"/>
            <a:ext cx="3996000" cy="2479320"/>
          </a:xfrm>
          <a:prstGeom prst="rect">
            <a:avLst/>
          </a:prstGeom>
          <a:ln w="0">
            <a:noFill/>
          </a:ln>
        </p:spPr>
      </p:pic>
      <p:sp>
        <p:nvSpPr>
          <p:cNvPr id="138" name="Прямоугольник 4"/>
          <p:cNvSpPr/>
          <p:nvPr/>
        </p:nvSpPr>
        <p:spPr>
          <a:xfrm>
            <a:off x="5948280" y="5085360"/>
            <a:ext cx="15220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i="1" strike="noStrike" spc="-1">
                <a:solidFill>
                  <a:srgbClr val="000000"/>
                </a:solidFill>
                <a:latin typeface="Verdana"/>
              </a:rPr>
              <a:t>Схема селя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Прямоугольник 5"/>
          <p:cNvSpPr/>
          <p:nvPr/>
        </p:nvSpPr>
        <p:spPr>
          <a:xfrm>
            <a:off x="3929040" y="432000"/>
            <a:ext cx="114120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Times New Roman"/>
              </a:rPr>
              <a:t>Карст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Прямоугольник 1"/>
          <p:cNvSpPr/>
          <p:nvPr/>
        </p:nvSpPr>
        <p:spPr>
          <a:xfrm>
            <a:off x="395640" y="927720"/>
            <a:ext cx="8424720" cy="82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-</a:t>
            </a: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явления, связанные с растворением природными водами горных пород. 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1" name="Рисунок 8" descr="Сталактит и сталагмит 2.png"/>
          <p:cNvPicPr/>
          <p:nvPr/>
        </p:nvPicPr>
        <p:blipFill>
          <a:blip r:embed="rId3"/>
          <a:stretch/>
        </p:blipFill>
        <p:spPr>
          <a:xfrm>
            <a:off x="395640" y="2637000"/>
            <a:ext cx="3672000" cy="2376000"/>
          </a:xfrm>
          <a:prstGeom prst="rect">
            <a:avLst/>
          </a:prstGeom>
          <a:ln w="0">
            <a:noFill/>
          </a:ln>
        </p:spPr>
      </p:pic>
      <p:pic>
        <p:nvPicPr>
          <p:cNvPr id="142" name="Рисунок 9" descr="Сталактит и сталагмит 3.jpg"/>
          <p:cNvPicPr/>
          <p:nvPr/>
        </p:nvPicPr>
        <p:blipFill>
          <a:blip r:embed="rId4"/>
          <a:stretch/>
        </p:blipFill>
        <p:spPr>
          <a:xfrm>
            <a:off x="4500000" y="2599920"/>
            <a:ext cx="3708000" cy="2397240"/>
          </a:xfrm>
          <a:prstGeom prst="rect">
            <a:avLst/>
          </a:prstGeom>
          <a:ln w="0">
            <a:noFill/>
          </a:ln>
        </p:spPr>
      </p:pic>
      <p:sp>
        <p:nvSpPr>
          <p:cNvPr id="143" name="Прямоугольник 3"/>
          <p:cNvSpPr/>
          <p:nvPr/>
        </p:nvSpPr>
        <p:spPr>
          <a:xfrm>
            <a:off x="683640" y="5517360"/>
            <a:ext cx="777636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</a:rPr>
              <a:t>Схема образования карстовых пещер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Прямоугольник 5"/>
          <p:cNvSpPr/>
          <p:nvPr/>
        </p:nvSpPr>
        <p:spPr>
          <a:xfrm>
            <a:off x="1578240" y="548640"/>
            <a:ext cx="534600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0" strike="noStrike" spc="-1">
                <a:solidFill>
                  <a:srgbClr val="000000"/>
                </a:solidFill>
                <a:latin typeface="Verdana"/>
              </a:rPr>
              <a:t> </a:t>
            </a:r>
            <a:r>
              <a:rPr lang="ru-RU" sz="2800" b="1" strike="noStrike" spc="-1">
                <a:solidFill>
                  <a:srgbClr val="000000"/>
                </a:solidFill>
                <a:latin typeface="Times New Roman"/>
              </a:rPr>
              <a:t>Всемирное наследие ЮНЕСКО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Прямоугольник 1"/>
          <p:cNvSpPr/>
          <p:nvPr/>
        </p:nvSpPr>
        <p:spPr>
          <a:xfrm>
            <a:off x="467640" y="5243400"/>
            <a:ext cx="8160480" cy="1247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Times New Roman"/>
              </a:rPr>
              <a:t>Мамонтова пещера. США.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Самая длинная система пещер протягивается на 500 километров  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6" name="Picture 2" descr="https://avatars.mds.yandex.net/get-pdb/28866/45283007-223d-4e52-beff-f773e7e8c48d/s1200?webp=false"/>
          <p:cNvPicPr/>
          <p:nvPr/>
        </p:nvPicPr>
        <p:blipFill>
          <a:blip r:embed="rId3"/>
          <a:stretch/>
        </p:blipFill>
        <p:spPr>
          <a:xfrm>
            <a:off x="1578960" y="1311120"/>
            <a:ext cx="5047200" cy="3785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Прямоугольник 1"/>
          <p:cNvSpPr/>
          <p:nvPr/>
        </p:nvSpPr>
        <p:spPr>
          <a:xfrm>
            <a:off x="1979640" y="5561280"/>
            <a:ext cx="525636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глубину 2212 м., длина- 13500м.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Прямоугольник 2"/>
          <p:cNvSpPr/>
          <p:nvPr/>
        </p:nvSpPr>
        <p:spPr>
          <a:xfrm>
            <a:off x="1719000" y="5002560"/>
            <a:ext cx="482472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vi-VN" sz="2800" b="1" strike="noStrike" spc="-1">
                <a:solidFill>
                  <a:srgbClr val="000000"/>
                </a:solidFill>
                <a:latin typeface="Times New Roman"/>
              </a:rPr>
              <a:t>Пещера Верёвкина </a:t>
            </a:r>
            <a:r>
              <a:rPr lang="ru-RU" sz="2800" b="1" strike="noStrike" spc="-1">
                <a:solidFill>
                  <a:srgbClr val="000000"/>
                </a:solidFill>
                <a:latin typeface="Times New Roman"/>
              </a:rPr>
              <a:t>. Абхазия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9" name="Picture 2" descr="https://img-fotki.yandex.ru/get/4126/137106206.2e6/0_bae31_b67612_orig.jpg"/>
          <p:cNvPicPr/>
          <p:nvPr/>
        </p:nvPicPr>
        <p:blipFill>
          <a:blip r:embed="rId2"/>
          <a:stretch/>
        </p:blipFill>
        <p:spPr>
          <a:xfrm>
            <a:off x="1237320" y="1052640"/>
            <a:ext cx="6591600" cy="3949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Прямоугольник 5"/>
          <p:cNvSpPr/>
          <p:nvPr/>
        </p:nvSpPr>
        <p:spPr>
          <a:xfrm>
            <a:off x="3462840" y="390600"/>
            <a:ext cx="226908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Times New Roman"/>
              </a:rPr>
              <a:t>Работа ветра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1" name="Picture 2" descr="https://img-fotki.yandex.ru/get/4714/64843573.76/0_76162_e91c77fa_orig.jpg"/>
          <p:cNvPicPr/>
          <p:nvPr/>
        </p:nvPicPr>
        <p:blipFill>
          <a:blip r:embed="rId3"/>
          <a:stretch/>
        </p:blipFill>
        <p:spPr>
          <a:xfrm>
            <a:off x="447120" y="1428480"/>
            <a:ext cx="3548160" cy="2837880"/>
          </a:xfrm>
          <a:prstGeom prst="rect">
            <a:avLst/>
          </a:prstGeom>
          <a:ln w="0">
            <a:noFill/>
          </a:ln>
        </p:spPr>
      </p:pic>
      <p:sp>
        <p:nvSpPr>
          <p:cNvPr id="152" name="Прямоугольник 3"/>
          <p:cNvSpPr/>
          <p:nvPr/>
        </p:nvSpPr>
        <p:spPr>
          <a:xfrm>
            <a:off x="447120" y="4525560"/>
            <a:ext cx="4571640" cy="1552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Дюна Эфа 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. 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Россия. Куршкой коса. Калининградская область. Высота 64 метра. 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3" name="Picture 4" descr=" "/>
          <p:cNvPicPr/>
          <p:nvPr/>
        </p:nvPicPr>
        <p:blipFill>
          <a:blip r:embed="rId4"/>
          <a:stretch/>
        </p:blipFill>
        <p:spPr>
          <a:xfrm>
            <a:off x="4356000" y="1428480"/>
            <a:ext cx="4370400" cy="2786040"/>
          </a:xfrm>
          <a:prstGeom prst="rect">
            <a:avLst/>
          </a:prstGeom>
          <a:ln w="0">
            <a:noFill/>
          </a:ln>
        </p:spPr>
      </p:pic>
      <p:sp>
        <p:nvSpPr>
          <p:cNvPr id="154" name="Прямоугольник 10"/>
          <p:cNvSpPr/>
          <p:nvPr/>
        </p:nvSpPr>
        <p:spPr>
          <a:xfrm>
            <a:off x="4298040" y="4659120"/>
            <a:ext cx="457164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Барханы. Сахара. 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Прямоугольник 5"/>
          <p:cNvSpPr/>
          <p:nvPr/>
        </p:nvSpPr>
        <p:spPr>
          <a:xfrm>
            <a:off x="2650320" y="390600"/>
            <a:ext cx="398664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Times New Roman"/>
              </a:rPr>
              <a:t>Деятельность ледников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6" name="Рисунок 7" descr="Ледниковый рельеф.jpg"/>
          <p:cNvPicPr/>
          <p:nvPr/>
        </p:nvPicPr>
        <p:blipFill>
          <a:blip r:embed="rId3"/>
          <a:stretch/>
        </p:blipFill>
        <p:spPr>
          <a:xfrm>
            <a:off x="467640" y="1484640"/>
            <a:ext cx="7704360" cy="4248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Прямоугольник 5"/>
          <p:cNvSpPr/>
          <p:nvPr/>
        </p:nvSpPr>
        <p:spPr>
          <a:xfrm>
            <a:off x="2650320" y="390600"/>
            <a:ext cx="398664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Times New Roman"/>
              </a:rPr>
              <a:t>Деятельность ледников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8" name="Picture 4" descr="бл"/>
          <p:cNvPicPr/>
          <p:nvPr/>
        </p:nvPicPr>
        <p:blipFill>
          <a:blip r:embed="rId3"/>
          <a:stretch/>
        </p:blipFill>
        <p:spPr>
          <a:xfrm>
            <a:off x="395640" y="1103760"/>
            <a:ext cx="2736000" cy="1709640"/>
          </a:xfrm>
          <a:prstGeom prst="rect">
            <a:avLst/>
          </a:prstGeom>
          <a:ln w="0">
            <a:noFill/>
          </a:ln>
        </p:spPr>
      </p:pic>
      <p:pic>
        <p:nvPicPr>
          <p:cNvPr id="159" name="Picture 5" descr="кмг1"/>
          <p:cNvPicPr/>
          <p:nvPr/>
        </p:nvPicPr>
        <p:blipFill>
          <a:blip r:embed="rId4"/>
          <a:stretch/>
        </p:blipFill>
        <p:spPr>
          <a:xfrm>
            <a:off x="3348000" y="1630800"/>
            <a:ext cx="2219040" cy="3373200"/>
          </a:xfrm>
          <a:prstGeom prst="rect">
            <a:avLst/>
          </a:prstGeom>
          <a:ln w="0">
            <a:noFill/>
          </a:ln>
        </p:spPr>
      </p:pic>
      <p:pic>
        <p:nvPicPr>
          <p:cNvPr id="160" name="Picture 5" descr="C:\Users\User\Downloads\1db5d04590244646922355e654a050fb.max-1200x800.jpg"/>
          <p:cNvPicPr/>
          <p:nvPr/>
        </p:nvPicPr>
        <p:blipFill>
          <a:blip r:embed="rId5"/>
          <a:stretch/>
        </p:blipFill>
        <p:spPr>
          <a:xfrm>
            <a:off x="451080" y="3629520"/>
            <a:ext cx="2824560" cy="1884240"/>
          </a:xfrm>
          <a:prstGeom prst="rect">
            <a:avLst/>
          </a:prstGeom>
          <a:ln w="0">
            <a:noFill/>
          </a:ln>
        </p:spPr>
      </p:pic>
      <p:sp>
        <p:nvSpPr>
          <p:cNvPr id="161" name="Прямоугольник 1"/>
          <p:cNvSpPr/>
          <p:nvPr/>
        </p:nvSpPr>
        <p:spPr>
          <a:xfrm>
            <a:off x="540000" y="3133080"/>
            <a:ext cx="177660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</a:rPr>
              <a:t>«Бараньи лбы»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Прямоугольник 2"/>
          <p:cNvSpPr/>
          <p:nvPr/>
        </p:nvSpPr>
        <p:spPr>
          <a:xfrm>
            <a:off x="553320" y="5769360"/>
            <a:ext cx="214092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</a:rPr>
              <a:t>Озера ледникового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</a:rPr>
              <a:t> вспахивания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Прямоугольник 9"/>
          <p:cNvSpPr/>
          <p:nvPr/>
        </p:nvSpPr>
        <p:spPr>
          <a:xfrm>
            <a:off x="3358800" y="5123160"/>
            <a:ext cx="189396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</a:rPr>
              <a:t>Конечно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</a:rPr>
              <a:t>-моренная гряда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4" name="Picture 2" descr="C:\Users\asus k550dp\Downloads\цирк горы рельеф.jpg"/>
          <p:cNvPicPr/>
          <p:nvPr/>
        </p:nvPicPr>
        <p:blipFill>
          <a:blip r:embed="rId6"/>
          <a:stretch/>
        </p:blipFill>
        <p:spPr>
          <a:xfrm>
            <a:off x="5796000" y="1083960"/>
            <a:ext cx="3076560" cy="2048400"/>
          </a:xfrm>
          <a:prstGeom prst="rect">
            <a:avLst/>
          </a:prstGeom>
          <a:ln w="0">
            <a:noFill/>
          </a:ln>
        </p:spPr>
      </p:pic>
      <p:sp>
        <p:nvSpPr>
          <p:cNvPr id="165" name="Прямоугольник 11"/>
          <p:cNvSpPr/>
          <p:nvPr/>
        </p:nvSpPr>
        <p:spPr>
          <a:xfrm>
            <a:off x="6514920" y="3317760"/>
            <a:ext cx="87912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</a:rPr>
              <a:t>Цирки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6" name="Рисунок 12" descr="камы 2.png"/>
          <p:cNvPicPr/>
          <p:nvPr/>
        </p:nvPicPr>
        <p:blipFill>
          <a:blip r:embed="rId7"/>
          <a:srcRect b="13120"/>
          <a:stretch/>
        </p:blipFill>
        <p:spPr>
          <a:xfrm>
            <a:off x="5796000" y="3934800"/>
            <a:ext cx="3016440" cy="2139480"/>
          </a:xfrm>
          <a:prstGeom prst="rect">
            <a:avLst/>
          </a:prstGeom>
          <a:ln w="0">
            <a:noFill/>
          </a:ln>
        </p:spPr>
      </p:pic>
      <p:sp>
        <p:nvSpPr>
          <p:cNvPr id="167" name="Прямоугольник 13"/>
          <p:cNvSpPr/>
          <p:nvPr/>
        </p:nvSpPr>
        <p:spPr>
          <a:xfrm>
            <a:off x="6462360" y="6046200"/>
            <a:ext cx="61380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</a:rPr>
              <a:t>Кам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Прямоугольник 5"/>
          <p:cNvSpPr/>
          <p:nvPr/>
        </p:nvSpPr>
        <p:spPr>
          <a:xfrm>
            <a:off x="2646720" y="390600"/>
            <a:ext cx="328104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Times New Roman"/>
              </a:rPr>
              <a:t>Работа текучих вод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Прямоугольник 1"/>
          <p:cNvSpPr/>
          <p:nvPr/>
        </p:nvSpPr>
        <p:spPr>
          <a:xfrm>
            <a:off x="946800" y="3143880"/>
            <a:ext cx="8272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</a:rPr>
              <a:t>Овраг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Прямоугольник 2"/>
          <p:cNvSpPr/>
          <p:nvPr/>
        </p:nvSpPr>
        <p:spPr>
          <a:xfrm>
            <a:off x="816120" y="6009120"/>
            <a:ext cx="25326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</a:rPr>
              <a:t>Гранд-Каньон</a:t>
            </a:r>
            <a:r>
              <a:rPr lang="ru-RU" sz="2000" b="0" strike="noStrike" spc="-1">
                <a:solidFill>
                  <a:srgbClr val="000000"/>
                </a:solidFill>
                <a:latin typeface="Times New Roman"/>
              </a:rPr>
              <a:t>.</a:t>
            </a:r>
            <a:r>
              <a:rPr lang="ru-RU" sz="2000" b="1" strike="noStrike" spc="-1">
                <a:solidFill>
                  <a:srgbClr val="000000"/>
                </a:solidFill>
                <a:latin typeface="Times New Roman"/>
              </a:rPr>
              <a:t>США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Прямоугольник 11"/>
          <p:cNvSpPr/>
          <p:nvPr/>
        </p:nvSpPr>
        <p:spPr>
          <a:xfrm>
            <a:off x="6514200" y="3317760"/>
            <a:ext cx="81828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</a:rPr>
              <a:t>Балка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Прямоугольник 13"/>
          <p:cNvSpPr/>
          <p:nvPr/>
        </p:nvSpPr>
        <p:spPr>
          <a:xfrm>
            <a:off x="4720320" y="5839920"/>
            <a:ext cx="353232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</a:rPr>
              <a:t>Каньон Сулак. Россия. Дагестан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3" name="Picture 2" descr="https://avatars.mds.yandex.net/get-zen_doc/1591100/pub_5dcba834723e5e0ec67abaad_5dcbb15843ca9b53a97027ec/scale_1200"/>
          <p:cNvPicPr/>
          <p:nvPr/>
        </p:nvPicPr>
        <p:blipFill>
          <a:blip r:embed="rId3"/>
          <a:stretch/>
        </p:blipFill>
        <p:spPr>
          <a:xfrm>
            <a:off x="541080" y="982080"/>
            <a:ext cx="3083400" cy="2068560"/>
          </a:xfrm>
          <a:prstGeom prst="rect">
            <a:avLst/>
          </a:prstGeom>
          <a:ln w="0">
            <a:noFill/>
          </a:ln>
        </p:spPr>
      </p:pic>
      <p:pic>
        <p:nvPicPr>
          <p:cNvPr id="174" name="Picture 6" descr="https://pbs.twimg.com/media/C93UNo2XgAMMvrX.jpg"/>
          <p:cNvPicPr/>
          <p:nvPr/>
        </p:nvPicPr>
        <p:blipFill>
          <a:blip r:embed="rId4"/>
          <a:stretch/>
        </p:blipFill>
        <p:spPr>
          <a:xfrm>
            <a:off x="4824720" y="913680"/>
            <a:ext cx="3268080" cy="2450880"/>
          </a:xfrm>
          <a:prstGeom prst="rect">
            <a:avLst/>
          </a:prstGeom>
          <a:ln w="0">
            <a:noFill/>
          </a:ln>
        </p:spPr>
      </p:pic>
      <p:pic>
        <p:nvPicPr>
          <p:cNvPr id="175" name="Picture 8" descr="https://img1.akspic.ru/image/101483-otkos-canyon-bolshoj_kanon-reka_kolorado-dostoprimechatelnost-2560x1600.jpg"/>
          <p:cNvPicPr/>
          <p:nvPr/>
        </p:nvPicPr>
        <p:blipFill>
          <a:blip r:embed="rId5"/>
          <a:stretch/>
        </p:blipFill>
        <p:spPr>
          <a:xfrm>
            <a:off x="611640" y="3687840"/>
            <a:ext cx="3402720" cy="2126520"/>
          </a:xfrm>
          <a:prstGeom prst="rect">
            <a:avLst/>
          </a:prstGeom>
          <a:ln w="0">
            <a:noFill/>
          </a:ln>
        </p:spPr>
      </p:pic>
      <p:pic>
        <p:nvPicPr>
          <p:cNvPr id="176" name="Picture 10" descr="https://im3.turbina.ru/photos.4/9/1/7/4/6/3264719/big.photo/Sulakskiy-kanon.jpg"/>
          <p:cNvPicPr/>
          <p:nvPr/>
        </p:nvPicPr>
        <p:blipFill>
          <a:blip r:embed="rId6"/>
          <a:stretch/>
        </p:blipFill>
        <p:spPr>
          <a:xfrm>
            <a:off x="4824720" y="3640680"/>
            <a:ext cx="3121560" cy="21484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Прямоугольник 5"/>
          <p:cNvSpPr/>
          <p:nvPr/>
        </p:nvSpPr>
        <p:spPr>
          <a:xfrm>
            <a:off x="2653920" y="390600"/>
            <a:ext cx="458388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Times New Roman"/>
              </a:rPr>
              <a:t>Деятельность воды и ветра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Прямоугольник 1"/>
          <p:cNvSpPr/>
          <p:nvPr/>
        </p:nvSpPr>
        <p:spPr>
          <a:xfrm>
            <a:off x="5794200" y="1412640"/>
            <a:ext cx="227808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Times New Roman"/>
              </a:rPr>
              <a:t>Эрозия почв 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9" name="Picture 2" descr="https://avatars.mds.yandex.net/get-zen_doc/1537151/pub_5d11f9da515dbd05d952fb96_5d11fa0385170805c2015e25/scale_1200"/>
          <p:cNvPicPr/>
          <p:nvPr/>
        </p:nvPicPr>
        <p:blipFill>
          <a:blip r:embed="rId3"/>
          <a:stretch/>
        </p:blipFill>
        <p:spPr>
          <a:xfrm>
            <a:off x="505080" y="1196640"/>
            <a:ext cx="4478040" cy="2951640"/>
          </a:xfrm>
          <a:prstGeom prst="rect">
            <a:avLst/>
          </a:prstGeom>
          <a:ln w="0">
            <a:noFill/>
          </a:ln>
        </p:spPr>
      </p:pic>
      <p:pic>
        <p:nvPicPr>
          <p:cNvPr id="180" name="Рисунок 12" descr="1.jpg"/>
          <p:cNvPicPr/>
          <p:nvPr/>
        </p:nvPicPr>
        <p:blipFill>
          <a:blip r:embed="rId4"/>
          <a:stretch/>
        </p:blipFill>
        <p:spPr>
          <a:xfrm>
            <a:off x="4212000" y="3782520"/>
            <a:ext cx="4490280" cy="2685960"/>
          </a:xfrm>
          <a:prstGeom prst="rect">
            <a:avLst/>
          </a:prstGeom>
          <a:ln w="0">
            <a:noFill/>
          </a:ln>
        </p:spPr>
      </p:pic>
      <p:sp>
        <p:nvSpPr>
          <p:cNvPr id="181" name="Прямоугольник 3"/>
          <p:cNvSpPr/>
          <p:nvPr/>
        </p:nvSpPr>
        <p:spPr>
          <a:xfrm>
            <a:off x="505080" y="4437000"/>
            <a:ext cx="3706560" cy="118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- разрушение почвы водой и ветром и перемещение продуктов разрушения.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Прямоугольник 2"/>
          <p:cNvSpPr/>
          <p:nvPr/>
        </p:nvSpPr>
        <p:spPr>
          <a:xfrm>
            <a:off x="456840" y="553680"/>
            <a:ext cx="8424720" cy="942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Times New Roman"/>
              </a:rPr>
              <a:t>Какие силы природы могут сформировать эти удивительные формы рельефа?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7" name="Picture 8" descr="https://www.sunhome.ru/i/wallpapers/228/risovie-terrasi.orig.jpg"/>
          <p:cNvPicPr/>
          <p:nvPr/>
        </p:nvPicPr>
        <p:blipFill>
          <a:blip r:embed="rId2"/>
          <a:stretch/>
        </p:blipFill>
        <p:spPr>
          <a:xfrm>
            <a:off x="4669200" y="1798920"/>
            <a:ext cx="3362760" cy="2101680"/>
          </a:xfrm>
          <a:prstGeom prst="rect">
            <a:avLst/>
          </a:prstGeom>
          <a:ln w="0">
            <a:noFill/>
          </a:ln>
        </p:spPr>
      </p:pic>
      <p:pic>
        <p:nvPicPr>
          <p:cNvPr id="98" name="Picture 2" descr="https://avatars.mds.yandex.net/get-pdb/1898035/285796ad-6045-437a-93f3-f1da9fb1b76f/s1200?webp=false"/>
          <p:cNvPicPr/>
          <p:nvPr/>
        </p:nvPicPr>
        <p:blipFill>
          <a:blip r:embed="rId3"/>
          <a:stretch/>
        </p:blipFill>
        <p:spPr>
          <a:xfrm>
            <a:off x="892080" y="1845000"/>
            <a:ext cx="3024000" cy="2009880"/>
          </a:xfrm>
          <a:prstGeom prst="rect">
            <a:avLst/>
          </a:prstGeom>
          <a:ln w="0">
            <a:noFill/>
          </a:ln>
        </p:spPr>
      </p:pic>
      <p:pic>
        <p:nvPicPr>
          <p:cNvPr id="99" name="Picture 4" descr="https://avatars.mds.yandex.net/get-pdb/1956095/cfc11bde-a66f-45c7-899a-a0932f5fa5d1/s1200?webp=false"/>
          <p:cNvPicPr/>
          <p:nvPr/>
        </p:nvPicPr>
        <p:blipFill>
          <a:blip r:embed="rId4"/>
          <a:stretch/>
        </p:blipFill>
        <p:spPr>
          <a:xfrm>
            <a:off x="898920" y="4307760"/>
            <a:ext cx="3091320" cy="1937880"/>
          </a:xfrm>
          <a:prstGeom prst="rect">
            <a:avLst/>
          </a:prstGeom>
          <a:ln w="0">
            <a:noFill/>
          </a:ln>
        </p:spPr>
      </p:pic>
      <p:pic>
        <p:nvPicPr>
          <p:cNvPr id="100" name="Picture 5" descr="C:\Users\User\Downloads\1db5d04590244646922355e654a050fb.max-1200x800.jpg"/>
          <p:cNvPicPr/>
          <p:nvPr/>
        </p:nvPicPr>
        <p:blipFill>
          <a:blip r:embed="rId5"/>
          <a:stretch/>
        </p:blipFill>
        <p:spPr>
          <a:xfrm>
            <a:off x="4938480" y="4221000"/>
            <a:ext cx="3129840" cy="2088000"/>
          </a:xfrm>
          <a:prstGeom prst="rect">
            <a:avLst/>
          </a:prstGeom>
          <a:ln w="0">
            <a:noFill/>
          </a:ln>
        </p:spPr>
      </p:pic>
      <p:sp>
        <p:nvSpPr>
          <p:cNvPr id="101" name="Скругленный прямоугольник 7"/>
          <p:cNvSpPr/>
          <p:nvPr/>
        </p:nvSpPr>
        <p:spPr>
          <a:xfrm>
            <a:off x="791640" y="3357000"/>
            <a:ext cx="7276680" cy="86364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solidFill>
              <a:srgbClr val="F07F09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C00000"/>
                </a:solidFill>
                <a:latin typeface="Times New Roman"/>
              </a:rPr>
              <a:t>Внешние силы, создающие рельеф.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Прямоугольник 5"/>
          <p:cNvSpPr/>
          <p:nvPr/>
        </p:nvSpPr>
        <p:spPr>
          <a:xfrm>
            <a:off x="2649600" y="390600"/>
            <a:ext cx="393768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Times New Roman"/>
              </a:rPr>
              <a:t>Деятельность человека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Прямоугольник 3"/>
          <p:cNvSpPr/>
          <p:nvPr/>
        </p:nvSpPr>
        <p:spPr>
          <a:xfrm>
            <a:off x="1009080" y="3152880"/>
            <a:ext cx="161856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Террикон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4" name="Picture 2" descr="https://i.mycdn.me/i?r=AzEPZsRbOZEKgBhR0XGMT1RkAmTMzEu9hJXONZkz7Y2FrqaKTM5SRkZCeTgDn6uOyic"/>
          <p:cNvPicPr/>
          <p:nvPr/>
        </p:nvPicPr>
        <p:blipFill>
          <a:blip r:embed="rId3"/>
          <a:stretch/>
        </p:blipFill>
        <p:spPr>
          <a:xfrm>
            <a:off x="507240" y="978120"/>
            <a:ext cx="3040920" cy="2028240"/>
          </a:xfrm>
          <a:prstGeom prst="rect">
            <a:avLst/>
          </a:prstGeom>
          <a:ln w="0">
            <a:noFill/>
          </a:ln>
        </p:spPr>
      </p:pic>
      <p:pic>
        <p:nvPicPr>
          <p:cNvPr id="185" name="Picture 4" descr="https://avatars.mds.yandex.net/get-pdb/477388/c558fddb-0e50-41ae-a9be-d92c402d04f1/s1200?webp=false"/>
          <p:cNvPicPr/>
          <p:nvPr/>
        </p:nvPicPr>
        <p:blipFill>
          <a:blip r:embed="rId4"/>
          <a:stretch/>
        </p:blipFill>
        <p:spPr>
          <a:xfrm>
            <a:off x="4930200" y="900360"/>
            <a:ext cx="3277440" cy="2183760"/>
          </a:xfrm>
          <a:prstGeom prst="rect">
            <a:avLst/>
          </a:prstGeom>
          <a:ln w="0">
            <a:noFill/>
          </a:ln>
        </p:spPr>
      </p:pic>
      <p:sp>
        <p:nvSpPr>
          <p:cNvPr id="186" name="Прямоугольник 8"/>
          <p:cNvSpPr/>
          <p:nvPr/>
        </p:nvSpPr>
        <p:spPr>
          <a:xfrm>
            <a:off x="4448520" y="3152880"/>
            <a:ext cx="432216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Алмазный карьер. Якутия.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7" name="Picture 6" descr="http://xn--c1adbl9at.xn-----flcciu6akcodcshp3ah6d7f.xn--p1ai/public/users/726/egypt/21102016011.jpg"/>
          <p:cNvPicPr/>
          <p:nvPr/>
        </p:nvPicPr>
        <p:blipFill>
          <a:blip r:embed="rId5"/>
          <a:stretch/>
        </p:blipFill>
        <p:spPr>
          <a:xfrm>
            <a:off x="475560" y="3799080"/>
            <a:ext cx="3600000" cy="2249640"/>
          </a:xfrm>
          <a:prstGeom prst="rect">
            <a:avLst/>
          </a:prstGeom>
          <a:ln w="0">
            <a:noFill/>
          </a:ln>
        </p:spPr>
      </p:pic>
      <p:sp>
        <p:nvSpPr>
          <p:cNvPr id="188" name="Прямоугольник 10"/>
          <p:cNvSpPr/>
          <p:nvPr/>
        </p:nvSpPr>
        <p:spPr>
          <a:xfrm>
            <a:off x="506520" y="6049440"/>
            <a:ext cx="356904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Суэцкий канал. Египет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9" name="Picture 8" descr="https://www.sunhome.ru/i/wallpapers/228/risovie-terrasi.orig.jpg"/>
          <p:cNvPicPr/>
          <p:nvPr/>
        </p:nvPicPr>
        <p:blipFill>
          <a:blip r:embed="rId6"/>
          <a:stretch/>
        </p:blipFill>
        <p:spPr>
          <a:xfrm>
            <a:off x="5163120" y="3950640"/>
            <a:ext cx="3362760" cy="2101680"/>
          </a:xfrm>
          <a:prstGeom prst="rect">
            <a:avLst/>
          </a:prstGeom>
          <a:ln w="0">
            <a:noFill/>
          </a:ln>
        </p:spPr>
      </p:pic>
      <p:sp>
        <p:nvSpPr>
          <p:cNvPr id="190" name="Прямоугольник 13"/>
          <p:cNvSpPr/>
          <p:nvPr/>
        </p:nvSpPr>
        <p:spPr>
          <a:xfrm>
            <a:off x="4594680" y="6052680"/>
            <a:ext cx="432216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Рисовые террасы.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Прямоугольник 5"/>
          <p:cNvSpPr/>
          <p:nvPr/>
        </p:nvSpPr>
        <p:spPr>
          <a:xfrm>
            <a:off x="2649600" y="390600"/>
            <a:ext cx="393768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Times New Roman"/>
              </a:rPr>
              <a:t>Деятельность человека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Прямоугольник 3"/>
          <p:cNvSpPr/>
          <p:nvPr/>
        </p:nvSpPr>
        <p:spPr>
          <a:xfrm>
            <a:off x="271080" y="5981760"/>
            <a:ext cx="471348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Мост в Китай. Благовещенск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Прямоугольник 8"/>
          <p:cNvSpPr/>
          <p:nvPr/>
        </p:nvSpPr>
        <p:spPr>
          <a:xfrm>
            <a:off x="3393360" y="3374640"/>
            <a:ext cx="578484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Сингапур. Музей науки и искусства.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4" name="Picture 2" descr="https://www.interfax.ru/aspimg/46263p.png"/>
          <p:cNvPicPr/>
          <p:nvPr/>
        </p:nvPicPr>
        <p:blipFill>
          <a:blip r:embed="rId3"/>
          <a:stretch/>
        </p:blipFill>
        <p:spPr>
          <a:xfrm>
            <a:off x="523080" y="3958560"/>
            <a:ext cx="3054960" cy="1944000"/>
          </a:xfrm>
          <a:prstGeom prst="rect">
            <a:avLst/>
          </a:prstGeom>
          <a:ln w="0">
            <a:noFill/>
          </a:ln>
        </p:spPr>
      </p:pic>
      <p:pic>
        <p:nvPicPr>
          <p:cNvPr id="195" name="Picture 6" descr="https://avatars.mds.yandex.net/get-pdb/1601117/45f9e958-3950-4e44-a796-ee4e932fd8fc/s1200?webp=false"/>
          <p:cNvPicPr/>
          <p:nvPr/>
        </p:nvPicPr>
        <p:blipFill>
          <a:blip r:embed="rId4"/>
          <a:stretch/>
        </p:blipFill>
        <p:spPr>
          <a:xfrm>
            <a:off x="4891680" y="976680"/>
            <a:ext cx="3334320" cy="2397600"/>
          </a:xfrm>
          <a:prstGeom prst="rect">
            <a:avLst/>
          </a:prstGeom>
          <a:ln w="0">
            <a:noFill/>
          </a:ln>
        </p:spPr>
      </p:pic>
      <p:pic>
        <p:nvPicPr>
          <p:cNvPr id="196" name="Picture 8" descr="https://avatars.mds.yandex.net/get-zen_doc/98843/pub_5cee66e4e2f11300af729d03_5cee674e7bd0f500b161b2c9/scale_1200"/>
          <p:cNvPicPr/>
          <p:nvPr/>
        </p:nvPicPr>
        <p:blipFill>
          <a:blip r:embed="rId5"/>
          <a:stretch/>
        </p:blipFill>
        <p:spPr>
          <a:xfrm>
            <a:off x="465120" y="1011960"/>
            <a:ext cx="3602160" cy="2402640"/>
          </a:xfrm>
          <a:prstGeom prst="rect">
            <a:avLst/>
          </a:prstGeom>
          <a:ln w="0">
            <a:noFill/>
          </a:ln>
        </p:spPr>
      </p:pic>
      <p:pic>
        <p:nvPicPr>
          <p:cNvPr id="197" name="Picture 10" descr="https://avatars.mds.yandex.net/get-pdb/2057074/e7456c8c-a705-452c-919f-cca4aeea6f41/s1200?webp=false"/>
          <p:cNvPicPr/>
          <p:nvPr/>
        </p:nvPicPr>
        <p:blipFill>
          <a:blip r:embed="rId6"/>
          <a:stretch/>
        </p:blipFill>
        <p:spPr>
          <a:xfrm>
            <a:off x="4984560" y="4186440"/>
            <a:ext cx="3241440" cy="20257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Прямоугольник 1"/>
          <p:cNvSpPr/>
          <p:nvPr/>
        </p:nvSpPr>
        <p:spPr>
          <a:xfrm>
            <a:off x="395640" y="476640"/>
            <a:ext cx="8424720" cy="5576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1. </a:t>
            </a: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Какие внешние силы оказывают воздействие на рельеф Земли?  </a:t>
            </a:r>
            <a:r>
              <a:rPr lang="ru-RU" sz="2400" b="0" i="1" strike="noStrike" spc="-1">
                <a:solidFill>
                  <a:srgbClr val="000000"/>
                </a:solidFill>
                <a:latin typeface="Times New Roman"/>
              </a:rPr>
              <a:t>Может быть несколько правильных ответов.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Движение литосферных плит  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2. Работа текучих вод 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3. Землетрясения  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4. Работа ледников 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2. Что такое выветривание?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1. Процесс образования гор за счет движения литосферных плит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2. Процесс разрушения и изменения горных пород суши под воздействием внешних факторов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3.  Образование на устойчивых участках земной коры равнин за счет заполнения низких участков рельефа осадочными породами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4.  Образование рельефа дна океана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Прямоугольник 1"/>
          <p:cNvSpPr/>
          <p:nvPr/>
        </p:nvSpPr>
        <p:spPr>
          <a:xfrm>
            <a:off x="539640" y="764640"/>
            <a:ext cx="7848360" cy="5393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3. Что является главным разрушителем горных пород?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Камни   2. Вода    3. Ветер   4. Песок 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4. Какая форма рельефа была создана человеком?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 1. Друмлин   2. Балка 3. Бархан 4. Канал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5. Какие мероприятия проводятся для </a:t>
            </a: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борьбы с эрозией почвы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?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i="1" strike="noStrike" spc="-1">
                <a:solidFill>
                  <a:srgbClr val="000000"/>
                </a:solidFill>
                <a:latin typeface="Times New Roman"/>
              </a:rPr>
              <a:t>Может быть несколько правильных ответов.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Специальная вспашка полей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Создание лесополос 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Вырубка леса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Строительство дорог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Прямоугольник 1"/>
          <p:cNvSpPr/>
          <p:nvPr/>
        </p:nvSpPr>
        <p:spPr>
          <a:xfrm>
            <a:off x="323640" y="1124640"/>
            <a:ext cx="8208720" cy="350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514440" indent="-514440">
              <a:lnSpc>
                <a:spcPct val="100000"/>
              </a:lnSpc>
              <a:buClr>
                <a:srgbClr val="000000"/>
              </a:buClr>
              <a:buFont typeface="Verdana"/>
              <a:buAutoNum type="arabicPeriod"/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</a:rPr>
              <a:t>Что такое рельеф?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marL="514440" indent="-514440">
              <a:lnSpc>
                <a:spcPct val="100000"/>
              </a:lnSpc>
              <a:buClr>
                <a:srgbClr val="000000"/>
              </a:buClr>
              <a:buFont typeface="Verdana"/>
              <a:buAutoNum type="arabicPeriod"/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</a:rPr>
              <a:t>Какие силы формируют крупные формы – горы, равнины, впадины?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marL="514440" indent="-514440">
              <a:lnSpc>
                <a:spcPct val="100000"/>
              </a:lnSpc>
              <a:buClr>
                <a:srgbClr val="000000"/>
              </a:buClr>
              <a:buFont typeface="Verdana"/>
              <a:buAutoNum type="arabicPeriod"/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</a:rPr>
              <a:t>Почему равнины «не ровные»?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marL="514440" indent="-514440">
              <a:lnSpc>
                <a:spcPct val="100000"/>
              </a:lnSpc>
              <a:buClr>
                <a:srgbClr val="000000"/>
              </a:buClr>
              <a:buFont typeface="Verdana"/>
              <a:buAutoNum type="arabicPeriod"/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</a:rPr>
              <a:t>Чем отличается «старая» гора от «молодой»?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marL="514440" indent="-514440">
              <a:lnSpc>
                <a:spcPct val="100000"/>
              </a:lnSpc>
              <a:buClr>
                <a:srgbClr val="000000"/>
              </a:buClr>
              <a:buFont typeface="Verdana"/>
              <a:buAutoNum type="arabicPeriod"/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</a:rPr>
              <a:t> Почему «старятся» горы?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marL="514440" indent="-514440">
              <a:lnSpc>
                <a:spcPct val="100000"/>
              </a:lnSpc>
              <a:buClr>
                <a:srgbClr val="000000"/>
              </a:buClr>
              <a:buFont typeface="Verdana"/>
              <a:buAutoNum type="arabicPeriod"/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</a:rPr>
              <a:t>Кто гранит превращает в песок?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marL="514440" indent="-514440">
              <a:lnSpc>
                <a:spcPct val="100000"/>
              </a:lnSpc>
              <a:buClr>
                <a:srgbClr val="000000"/>
              </a:buClr>
              <a:buFont typeface="Verdana"/>
              <a:buAutoNum type="arabicPeriod"/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</a:rPr>
              <a:t>Как можно назвать этот процесс? 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Прямоугольник 1"/>
          <p:cNvSpPr/>
          <p:nvPr/>
        </p:nvSpPr>
        <p:spPr>
          <a:xfrm>
            <a:off x="539640" y="620640"/>
            <a:ext cx="8208720" cy="918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1800" b="0" strike="noStrike" spc="-1">
                <a:solidFill>
                  <a:srgbClr val="000000"/>
                </a:solidFill>
                <a:latin typeface="Verdana"/>
              </a:rPr>
              <a:t>дюна Эфа 64 метра высотой </a:t>
            </a:r>
            <a:r>
              <a:rPr lang="en-US" sz="1800" b="0" u="sng" strike="noStrike" spc="-1">
                <a:solidFill>
                  <a:srgbClr val="6B9F25"/>
                </a:solidFill>
                <a:uFillTx/>
                <a:latin typeface="Verdana"/>
                <a:hlinkClick r:id="rId2"/>
              </a:rPr>
              <a:t>https://</a:t>
            </a:r>
            <a:r>
              <a:rPr lang="en-US" sz="1800" b="0" u="sng" strike="noStrike" spc="-1">
                <a:solidFill>
                  <a:srgbClr val="6B9F25"/>
                </a:solidFill>
                <a:uFillTx/>
                <a:latin typeface="Verdana"/>
                <a:hlinkClick r:id="rId2"/>
              </a:rPr>
              <a:t>trasyy.livejournal.com/794012.html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Прямоугольник 2"/>
          <p:cNvSpPr/>
          <p:nvPr/>
        </p:nvSpPr>
        <p:spPr>
          <a:xfrm>
            <a:off x="509040" y="1544040"/>
            <a:ext cx="8022960" cy="5059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Verdana"/>
              </a:rPr>
              <a:t>2. овраг  </a:t>
            </a:r>
            <a:r>
              <a:rPr lang="ru-RU" sz="1800" b="0" u="sng" strike="noStrike" spc="-1">
                <a:solidFill>
                  <a:srgbClr val="6B9F25"/>
                </a:solidFill>
                <a:uFillTx/>
                <a:latin typeface="Verdana"/>
                <a:hlinkClick r:id="rId3"/>
              </a:rPr>
              <a:t>г</a:t>
            </a:r>
            <a:r>
              <a:rPr lang="en-US" sz="1800" b="0" u="sng" strike="noStrike" spc="-1">
                <a:solidFill>
                  <a:srgbClr val="6B9F25"/>
                </a:solidFill>
                <a:uFillTx/>
                <a:latin typeface="Verdana"/>
                <a:hlinkClick r:id="rId3"/>
              </a:rPr>
              <a:t>https://</a:t>
            </a:r>
            <a:r>
              <a:rPr lang="en-US" sz="1800" b="0" u="sng" strike="noStrike" spc="-1">
                <a:solidFill>
                  <a:srgbClr val="6B9F25"/>
                </a:solidFill>
                <a:uFillTx/>
                <a:latin typeface="Verdana"/>
                <a:hlinkClick r:id="rId3"/>
              </a:rPr>
              <a:t>avatars.mds.yandex.net/get-zen_doc/1591100/pub_5dcba834723e5e0ec67abaad_5dcbb15843ca9b53a97027ec/scale_1200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Verdana"/>
              </a:rPr>
              <a:t>3.Балка  </a:t>
            </a:r>
            <a:r>
              <a:rPr lang="en-US" sz="1800" b="0" u="sng" strike="noStrike" spc="-1">
                <a:solidFill>
                  <a:srgbClr val="6B9F25"/>
                </a:solidFill>
                <a:uFillTx/>
                <a:latin typeface="Verdana"/>
                <a:hlinkClick r:id="rId4"/>
              </a:rPr>
              <a:t>https://</a:t>
            </a:r>
            <a:r>
              <a:rPr lang="en-US" sz="1800" b="0" u="sng" strike="noStrike" spc="-1">
                <a:solidFill>
                  <a:srgbClr val="6B9F25"/>
                </a:solidFill>
                <a:uFillTx/>
                <a:latin typeface="Verdana"/>
                <a:hlinkClick r:id="rId4"/>
              </a:rPr>
              <a:t>pbs.twimg.com/media/C93UNo2XgAMMvrX.jpg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Verdana"/>
              </a:rPr>
              <a:t>4. Каньон </a:t>
            </a:r>
            <a:r>
              <a:rPr lang="en-US" sz="1800" b="0" u="sng" strike="noStrike" spc="-1">
                <a:solidFill>
                  <a:srgbClr val="6B9F25"/>
                </a:solidFill>
                <a:uFillTx/>
                <a:latin typeface="Verdana"/>
                <a:hlinkClick r:id="rId5"/>
              </a:rPr>
              <a:t>https://</a:t>
            </a:r>
            <a:r>
              <a:rPr lang="en-US" sz="1800" b="0" u="sng" strike="noStrike" spc="-1">
                <a:solidFill>
                  <a:srgbClr val="6B9F25"/>
                </a:solidFill>
                <a:uFillTx/>
                <a:latin typeface="Verdana"/>
                <a:hlinkClick r:id="rId5"/>
              </a:rPr>
              <a:t>img1.akspic.ru/image/101483-otkos-canyon-bolshoj_kanon-reka_kolorado-dostoprimechatelnost-2560x1600.jpg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Verdana"/>
              </a:rPr>
              <a:t>5. Каньон Сулак </a:t>
            </a:r>
            <a:r>
              <a:rPr lang="en-US" sz="1800" b="0" u="sng" strike="noStrike" spc="-1">
                <a:solidFill>
                  <a:srgbClr val="6B9F25"/>
                </a:solidFill>
                <a:uFillTx/>
                <a:latin typeface="Verdana"/>
                <a:hlinkClick r:id="rId6"/>
              </a:rPr>
              <a:t>https://</a:t>
            </a:r>
            <a:r>
              <a:rPr lang="en-US" sz="1800" b="0" u="sng" strike="noStrike" spc="-1">
                <a:solidFill>
                  <a:srgbClr val="6B9F25"/>
                </a:solidFill>
                <a:uFillTx/>
                <a:latin typeface="Verdana"/>
                <a:hlinkClick r:id="rId6"/>
              </a:rPr>
              <a:t>im3.turbina.ru/photos.4/9/1/7/4/6/3264719/big.photo/Sulakskiy-kanon.jpg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Verdana"/>
              </a:rPr>
              <a:t>6. Эрозия </a:t>
            </a:r>
            <a:r>
              <a:rPr lang="en-US" sz="1800" b="0" u="sng" strike="noStrike" spc="-1">
                <a:solidFill>
                  <a:srgbClr val="6B9F25"/>
                </a:solidFill>
                <a:uFillTx/>
                <a:latin typeface="Verdana"/>
                <a:hlinkClick r:id="rId7"/>
              </a:rPr>
              <a:t>https://</a:t>
            </a:r>
            <a:r>
              <a:rPr lang="en-US" sz="1800" b="0" u="sng" strike="noStrike" spc="-1">
                <a:solidFill>
                  <a:srgbClr val="6B9F25"/>
                </a:solidFill>
                <a:uFillTx/>
                <a:latin typeface="Verdana"/>
                <a:hlinkClick r:id="rId7"/>
              </a:rPr>
              <a:t>avatars.mds.yandex.net/get-zen_doc/1537151/pub_5d11f9da515dbd05d952fb96_5d11fa0385170805c2015e25/scale_1200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Verdana"/>
              </a:rPr>
              <a:t>7. Террикон </a:t>
            </a:r>
            <a:r>
              <a:rPr lang="en-US" sz="1800" b="0" u="sng" strike="noStrike" spc="-1">
                <a:solidFill>
                  <a:srgbClr val="6B9F25"/>
                </a:solidFill>
                <a:uFillTx/>
                <a:latin typeface="Verdana"/>
                <a:hlinkClick r:id="rId8"/>
              </a:rPr>
              <a:t>https://</a:t>
            </a:r>
            <a:r>
              <a:rPr lang="en-US" sz="1800" b="0" u="sng" strike="noStrike" spc="-1">
                <a:solidFill>
                  <a:srgbClr val="6B9F25"/>
                </a:solidFill>
                <a:uFillTx/>
                <a:latin typeface="Verdana"/>
                <a:hlinkClick r:id="rId8"/>
              </a:rPr>
              <a:t>i.mycdn.me/i?r=AzEPZsRbOZEKgBhR0XGMT1RkAmTMzEu9hJXONZkz7Y2FrqaKTM5SRkZCeTgDn6uOyic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Прямоугольник 1"/>
          <p:cNvSpPr/>
          <p:nvPr/>
        </p:nvSpPr>
        <p:spPr>
          <a:xfrm>
            <a:off x="539640" y="548640"/>
            <a:ext cx="8136720" cy="4210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Verdana"/>
              </a:rPr>
              <a:t>8. Алмазный карьер </a:t>
            </a:r>
            <a:r>
              <a:rPr lang="en-US" sz="1800" b="0" u="sng" strike="noStrike" spc="-1" dirty="0">
                <a:solidFill>
                  <a:srgbClr val="6B9F25"/>
                </a:solidFill>
                <a:uFillTx/>
                <a:latin typeface="Verdana"/>
                <a:hlinkClick r:id="rId2"/>
              </a:rPr>
              <a:t>https</a:t>
            </a:r>
            <a:r>
              <a:rPr lang="en-US" sz="1800" b="0" u="sng" strike="noStrike" spc="-1" dirty="0">
                <a:solidFill>
                  <a:srgbClr val="6B9F25"/>
                </a:solidFill>
                <a:uFillTx/>
                <a:latin typeface="Verdana"/>
                <a:hlinkClick r:id="rId2"/>
              </a:rPr>
              <a:t>://</a:t>
            </a:r>
            <a:r>
              <a:rPr lang="en-US" sz="1800" b="0" u="sng" strike="noStrike" spc="-1" dirty="0">
                <a:solidFill>
                  <a:srgbClr val="6B9F25"/>
                </a:solidFill>
                <a:uFillTx/>
                <a:latin typeface="Verdana"/>
                <a:hlinkClick r:id="rId2"/>
              </a:rPr>
              <a:t>avatars.mds.yandex.net/get-pdb/477388/c558fddb-0e50-41ae-a9be-d92c402d04f1/s1200?webp=false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Verdana"/>
              </a:rPr>
              <a:t>9. 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</a:rPr>
              <a:t>Суэцкий канал. Египет </a:t>
            </a:r>
            <a:r>
              <a:rPr lang="en-US" sz="1800" b="0" u="sng" strike="noStrike" spc="-1" dirty="0">
                <a:solidFill>
                  <a:srgbClr val="6B9F25"/>
                </a:solidFill>
                <a:uFillTx/>
                <a:latin typeface="Times New Roman"/>
                <a:hlinkClick r:id="rId3"/>
              </a:rPr>
              <a:t>http://</a:t>
            </a:r>
            <a:r>
              <a:rPr lang="ru-RU" sz="1800" b="0" u="sng" strike="noStrike" spc="-1" dirty="0" err="1">
                <a:solidFill>
                  <a:srgbClr val="6B9F25"/>
                </a:solidFill>
                <a:uFillTx/>
                <a:latin typeface="Times New Roman"/>
                <a:hlinkClick r:id="rId3"/>
              </a:rPr>
              <a:t>египет.центр</a:t>
            </a:r>
            <a:r>
              <a:rPr lang="ru-RU" sz="1800" b="0" u="sng" strike="noStrike" spc="-1" dirty="0">
                <a:solidFill>
                  <a:srgbClr val="6B9F25"/>
                </a:solidFill>
                <a:uFillTx/>
                <a:latin typeface="Times New Roman"/>
                <a:hlinkClick r:id="rId3"/>
              </a:rPr>
              <a:t>-горящих-</a:t>
            </a:r>
            <a:r>
              <a:rPr lang="ru-RU" sz="1800" b="0" u="sng" strike="noStrike" spc="-1" dirty="0" err="1">
                <a:solidFill>
                  <a:srgbClr val="6B9F25"/>
                </a:solidFill>
                <a:uFillTx/>
                <a:latin typeface="Times New Roman"/>
                <a:hlinkClick r:id="rId3"/>
              </a:rPr>
              <a:t>туров.рф</a:t>
            </a:r>
            <a:r>
              <a:rPr lang="ru-RU" sz="1800" b="0" u="sng" strike="noStrike" spc="-1" dirty="0">
                <a:solidFill>
                  <a:srgbClr val="6B9F25"/>
                </a:solidFill>
                <a:uFillTx/>
                <a:latin typeface="Times New Roman"/>
                <a:hlinkClick r:id="rId3"/>
              </a:rPr>
              <a:t>/</a:t>
            </a:r>
            <a:r>
              <a:rPr lang="en-US" sz="1800" b="0" u="sng" strike="noStrike" spc="-1" dirty="0">
                <a:solidFill>
                  <a:srgbClr val="6B9F25"/>
                </a:solidFill>
                <a:uFillTx/>
                <a:latin typeface="Times New Roman"/>
                <a:hlinkClick r:id="rId3"/>
              </a:rPr>
              <a:t>public/users/726/</a:t>
            </a:r>
            <a:r>
              <a:rPr lang="en-US" sz="1800" b="0" u="sng" strike="noStrike" spc="-1" dirty="0" err="1">
                <a:solidFill>
                  <a:srgbClr val="6B9F25"/>
                </a:solidFill>
                <a:uFillTx/>
                <a:latin typeface="Times New Roman"/>
                <a:hlinkClick r:id="rId3"/>
              </a:rPr>
              <a:t>egypt</a:t>
            </a:r>
            <a:r>
              <a:rPr lang="en-US" sz="1800" b="0" u="sng" strike="noStrike" spc="-1" dirty="0">
                <a:solidFill>
                  <a:srgbClr val="6B9F25"/>
                </a:solidFill>
                <a:uFillTx/>
                <a:latin typeface="Times New Roman"/>
                <a:hlinkClick r:id="rId3"/>
              </a:rPr>
              <a:t>/21102016011.jpg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</a:rPr>
              <a:t>10. Рисовые террасы . </a:t>
            </a:r>
            <a:r>
              <a:rPr lang="en-US" sz="1800" b="0" u="sng" strike="noStrike" spc="-1" dirty="0">
                <a:solidFill>
                  <a:srgbClr val="6B9F25"/>
                </a:solidFill>
                <a:uFillTx/>
                <a:latin typeface="Times New Roman"/>
                <a:hlinkClick r:id="rId4"/>
              </a:rPr>
              <a:t>https</a:t>
            </a:r>
            <a:r>
              <a:rPr lang="en-US" sz="1800" b="0" u="sng" strike="noStrike" spc="-1" dirty="0">
                <a:solidFill>
                  <a:srgbClr val="6B9F25"/>
                </a:solidFill>
                <a:uFillTx/>
                <a:latin typeface="Times New Roman"/>
                <a:hlinkClick r:id="rId4"/>
              </a:rPr>
              <a:t>://</a:t>
            </a:r>
            <a:r>
              <a:rPr lang="en-US" sz="1800" b="0" u="sng" strike="noStrike" spc="-1" dirty="0">
                <a:solidFill>
                  <a:srgbClr val="6B9F25"/>
                </a:solidFill>
                <a:uFillTx/>
                <a:latin typeface="Times New Roman"/>
                <a:hlinkClick r:id="rId4"/>
              </a:rPr>
              <a:t>www.sunhome.ru/i/wallpapers/228/risovie-terrasi.orig.jpg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</a:rPr>
              <a:t>11. Мост . Благовещенск.  </a:t>
            </a:r>
            <a:r>
              <a:rPr lang="en-US" sz="1800" b="0" u="sng" strike="noStrike" spc="-1" dirty="0">
                <a:solidFill>
                  <a:srgbClr val="6B9F25"/>
                </a:solidFill>
                <a:uFillTx/>
                <a:latin typeface="Times New Roman"/>
                <a:hlinkClick r:id="rId5"/>
              </a:rPr>
              <a:t>https://</a:t>
            </a:r>
            <a:r>
              <a:rPr lang="en-US" sz="1800" b="0" u="sng" strike="noStrike" spc="-1" dirty="0">
                <a:solidFill>
                  <a:srgbClr val="6B9F25"/>
                </a:solidFill>
                <a:uFillTx/>
                <a:latin typeface="Times New Roman"/>
                <a:hlinkClick r:id="rId5"/>
              </a:rPr>
              <a:t>www.interfax.ru/aspimg/46263p.png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</a:rPr>
              <a:t>12. Сингапур. </a:t>
            </a:r>
            <a:r>
              <a:rPr lang="en-US" sz="1800" b="0" u="sng" strike="noStrike" spc="-1" dirty="0">
                <a:solidFill>
                  <a:srgbClr val="6B9F25"/>
                </a:solidFill>
                <a:uFillTx/>
                <a:latin typeface="Times New Roman"/>
                <a:hlinkClick r:id="rId6"/>
              </a:rPr>
              <a:t>https://</a:t>
            </a:r>
            <a:r>
              <a:rPr lang="en-US" sz="1800" b="0" u="sng" strike="noStrike" spc="-1" dirty="0">
                <a:solidFill>
                  <a:srgbClr val="6B9F25"/>
                </a:solidFill>
                <a:uFillTx/>
                <a:latin typeface="Times New Roman"/>
                <a:hlinkClick r:id="rId6"/>
              </a:rPr>
              <a:t>avatars.mds.yandex.net/get-pdb/1601117/45f9e958-3950-4e44-a796-ee4e932fd8fc/s1200?webp=false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Рисунок 1" descr="Разрушение гор.png"/>
          <p:cNvPicPr/>
          <p:nvPr/>
        </p:nvPicPr>
        <p:blipFill>
          <a:blip r:embed="rId2"/>
          <a:stretch/>
        </p:blipFill>
        <p:spPr>
          <a:xfrm>
            <a:off x="827640" y="620640"/>
            <a:ext cx="4054680" cy="5613120"/>
          </a:xfrm>
          <a:prstGeom prst="rect">
            <a:avLst/>
          </a:prstGeom>
          <a:ln w="0">
            <a:noFill/>
          </a:ln>
        </p:spPr>
      </p:pic>
      <p:sp>
        <p:nvSpPr>
          <p:cNvPr id="103" name="Прямоугольник 2"/>
          <p:cNvSpPr/>
          <p:nvPr/>
        </p:nvSpPr>
        <p:spPr>
          <a:xfrm>
            <a:off x="4955760" y="620640"/>
            <a:ext cx="3865320" cy="1461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   Внутренние силы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 делают поверхность Земли различной по высоте. 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Прямоугольник 3"/>
          <p:cNvSpPr/>
          <p:nvPr/>
        </p:nvSpPr>
        <p:spPr>
          <a:xfrm>
            <a:off x="4871880" y="2683800"/>
            <a:ext cx="4007520" cy="1918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          Внешние силы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 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- разрушают крупные возвышения рельефа, переносят обломки горных пород и засыпают впадины. 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Прямоугольник 4"/>
          <p:cNvSpPr/>
          <p:nvPr/>
        </p:nvSpPr>
        <p:spPr>
          <a:xfrm>
            <a:off x="4858920" y="5403240"/>
            <a:ext cx="4033080" cy="82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Сглаживают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,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 </a:t>
            </a: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выравнивают поверхность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06" name="Прямая со стрелкой 6"/>
          <p:cNvCxnSpPr/>
          <p:nvPr/>
        </p:nvCxnSpPr>
        <p:spPr>
          <a:xfrm flipH="1">
            <a:off x="4103640" y="764640"/>
            <a:ext cx="792720" cy="360"/>
          </a:xfrm>
          <a:prstGeom prst="straightConnector1">
            <a:avLst/>
          </a:prstGeom>
          <a:ln>
            <a:solidFill>
              <a:srgbClr val="F07F09"/>
            </a:solidFill>
            <a:round/>
            <a:tailEnd type="arrow" w="med" len="med"/>
          </a:ln>
        </p:spPr>
      </p:cxnSp>
      <p:cxnSp>
        <p:nvCxnSpPr>
          <p:cNvPr id="107" name="Прямая со стрелкой 8"/>
          <p:cNvCxnSpPr/>
          <p:nvPr/>
        </p:nvCxnSpPr>
        <p:spPr>
          <a:xfrm flipH="1">
            <a:off x="4559400" y="2852640"/>
            <a:ext cx="792360" cy="360"/>
          </a:xfrm>
          <a:prstGeom prst="straightConnector1">
            <a:avLst/>
          </a:prstGeom>
          <a:ln>
            <a:solidFill>
              <a:srgbClr val="F07F09"/>
            </a:solidFill>
            <a:round/>
            <a:tailEnd type="arrow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Рисунок 3" descr="Внешние силы (схема).png"/>
          <p:cNvPicPr/>
          <p:nvPr/>
        </p:nvPicPr>
        <p:blipFill>
          <a:blip r:embed="rId2"/>
          <a:stretch/>
        </p:blipFill>
        <p:spPr>
          <a:xfrm>
            <a:off x="467640" y="908640"/>
            <a:ext cx="8280720" cy="5400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Рисунок 1" descr="Виды выветривания.png"/>
          <p:cNvPicPr/>
          <p:nvPr/>
        </p:nvPicPr>
        <p:blipFill>
          <a:blip r:embed="rId2"/>
          <a:stretch/>
        </p:blipFill>
        <p:spPr>
          <a:xfrm>
            <a:off x="611640" y="764640"/>
            <a:ext cx="8064360" cy="5616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Рисунок 1" descr="1.jpg"/>
          <p:cNvPicPr/>
          <p:nvPr/>
        </p:nvPicPr>
        <p:blipFill>
          <a:blip r:embed="rId2"/>
          <a:stretch/>
        </p:blipFill>
        <p:spPr>
          <a:xfrm>
            <a:off x="581760" y="1169640"/>
            <a:ext cx="3384000" cy="2029320"/>
          </a:xfrm>
          <a:prstGeom prst="rect">
            <a:avLst/>
          </a:prstGeom>
          <a:ln w="0">
            <a:noFill/>
          </a:ln>
        </p:spPr>
      </p:pic>
      <p:pic>
        <p:nvPicPr>
          <p:cNvPr id="111" name="Рисунок 2" descr="2.jpg"/>
          <p:cNvPicPr/>
          <p:nvPr/>
        </p:nvPicPr>
        <p:blipFill>
          <a:blip r:embed="rId3"/>
          <a:stretch/>
        </p:blipFill>
        <p:spPr>
          <a:xfrm>
            <a:off x="4212000" y="1169640"/>
            <a:ext cx="3056400" cy="2029320"/>
          </a:xfrm>
          <a:prstGeom prst="rect">
            <a:avLst/>
          </a:prstGeom>
          <a:ln w="0">
            <a:noFill/>
          </a:ln>
        </p:spPr>
      </p:pic>
      <p:pic>
        <p:nvPicPr>
          <p:cNvPr id="112" name="Рисунок 3" descr="3.jpg"/>
          <p:cNvPicPr/>
          <p:nvPr/>
        </p:nvPicPr>
        <p:blipFill>
          <a:blip r:embed="rId4"/>
          <a:stretch/>
        </p:blipFill>
        <p:spPr>
          <a:xfrm>
            <a:off x="746640" y="3497760"/>
            <a:ext cx="3053880" cy="2278080"/>
          </a:xfrm>
          <a:prstGeom prst="rect">
            <a:avLst/>
          </a:prstGeom>
          <a:ln w="0">
            <a:noFill/>
          </a:ln>
        </p:spPr>
      </p:pic>
      <p:pic>
        <p:nvPicPr>
          <p:cNvPr id="113" name="Рисунок 4" descr="4.jpg"/>
          <p:cNvPicPr/>
          <p:nvPr/>
        </p:nvPicPr>
        <p:blipFill>
          <a:blip r:embed="rId5"/>
          <a:stretch/>
        </p:blipFill>
        <p:spPr>
          <a:xfrm>
            <a:off x="4417920" y="3566160"/>
            <a:ext cx="3024000" cy="2140920"/>
          </a:xfrm>
          <a:prstGeom prst="rect">
            <a:avLst/>
          </a:prstGeom>
          <a:ln w="0">
            <a:noFill/>
          </a:ln>
        </p:spPr>
      </p:pic>
      <p:sp>
        <p:nvSpPr>
          <p:cNvPr id="114" name="Прямоугольник 5"/>
          <p:cNvSpPr/>
          <p:nvPr/>
        </p:nvSpPr>
        <p:spPr>
          <a:xfrm>
            <a:off x="1910520" y="407520"/>
            <a:ext cx="460224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Times New Roman"/>
              </a:rPr>
              <a:t>Физическое  выветривание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Прямоугольник 6"/>
          <p:cNvSpPr/>
          <p:nvPr/>
        </p:nvSpPr>
        <p:spPr>
          <a:xfrm>
            <a:off x="2131920" y="5996520"/>
            <a:ext cx="457164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</a:rPr>
              <a:t>- значительные колебания температуры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Прямоугольник 5"/>
          <p:cNvSpPr/>
          <p:nvPr/>
        </p:nvSpPr>
        <p:spPr>
          <a:xfrm>
            <a:off x="2018520" y="655200"/>
            <a:ext cx="460224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Times New Roman"/>
              </a:rPr>
              <a:t>Физическое  выветривание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Прямоугольник 6"/>
          <p:cNvSpPr/>
          <p:nvPr/>
        </p:nvSpPr>
        <p:spPr>
          <a:xfrm>
            <a:off x="827640" y="5733360"/>
            <a:ext cx="331200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</a:rPr>
              <a:t>Морозное выветривание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8" name="Рисунок 7" descr="Процесс выветривания.png"/>
          <p:cNvPicPr/>
          <p:nvPr/>
        </p:nvPicPr>
        <p:blipFill>
          <a:blip r:embed="rId2"/>
          <a:stretch/>
        </p:blipFill>
        <p:spPr>
          <a:xfrm>
            <a:off x="539640" y="1268640"/>
            <a:ext cx="7560360" cy="3960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Прямоугольник 5"/>
          <p:cNvSpPr/>
          <p:nvPr/>
        </p:nvSpPr>
        <p:spPr>
          <a:xfrm>
            <a:off x="1861560" y="404640"/>
            <a:ext cx="460224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Times New Roman"/>
              </a:rPr>
              <a:t>Физическое  выветривание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Прямоугольник 6"/>
          <p:cNvSpPr/>
          <p:nvPr/>
        </p:nvSpPr>
        <p:spPr>
          <a:xfrm>
            <a:off x="755640" y="4941000"/>
            <a:ext cx="7488360" cy="1552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Курумы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 (</a:t>
            </a: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каменные поля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) — значительные по площади скопления крупных обломков и глыб прочных скальных пород, которые образуются в горах в результате интенсивного физического выветривания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1" name="Рисунок 4" descr="Курумы.jpg"/>
          <p:cNvPicPr/>
          <p:nvPr/>
        </p:nvPicPr>
        <p:blipFill>
          <a:blip r:embed="rId2"/>
          <a:stretch/>
        </p:blipFill>
        <p:spPr>
          <a:xfrm>
            <a:off x="907560" y="1052640"/>
            <a:ext cx="6120360" cy="3672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Прямоугольник 5"/>
          <p:cNvSpPr/>
          <p:nvPr/>
        </p:nvSpPr>
        <p:spPr>
          <a:xfrm>
            <a:off x="1862280" y="404640"/>
            <a:ext cx="456408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Times New Roman"/>
              </a:rPr>
              <a:t>Химическое выветривание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Прямоугольник 1"/>
          <p:cNvSpPr/>
          <p:nvPr/>
        </p:nvSpPr>
        <p:spPr>
          <a:xfrm>
            <a:off x="395640" y="1052640"/>
            <a:ext cx="8424720" cy="118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-</a:t>
            </a: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это </a:t>
            </a: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процесс разложения 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горных пород природными веществами: </a:t>
            </a: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водой, насыщенной углекислым газом и кислородом воздуха.  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4" name="Рисунок 7" descr="1.jpg"/>
          <p:cNvPicPr/>
          <p:nvPr/>
        </p:nvPicPr>
        <p:blipFill>
          <a:blip r:embed="rId2"/>
          <a:stretch/>
        </p:blipFill>
        <p:spPr>
          <a:xfrm>
            <a:off x="755640" y="2781000"/>
            <a:ext cx="3600000" cy="2520000"/>
          </a:xfrm>
          <a:prstGeom prst="rect">
            <a:avLst/>
          </a:prstGeom>
          <a:ln w="0">
            <a:noFill/>
          </a:ln>
        </p:spPr>
      </p:pic>
      <p:pic>
        <p:nvPicPr>
          <p:cNvPr id="125" name="Рисунок 8" descr="2.jpg"/>
          <p:cNvPicPr/>
          <p:nvPr/>
        </p:nvPicPr>
        <p:blipFill>
          <a:blip r:embed="rId3"/>
          <a:stretch/>
        </p:blipFill>
        <p:spPr>
          <a:xfrm>
            <a:off x="4716000" y="2709000"/>
            <a:ext cx="3744000" cy="2664000"/>
          </a:xfrm>
          <a:prstGeom prst="rect">
            <a:avLst/>
          </a:prstGeom>
          <a:ln w="0">
            <a:noFill/>
          </a:ln>
        </p:spPr>
      </p:pic>
      <p:sp>
        <p:nvSpPr>
          <p:cNvPr id="126" name="Прямоугольник 2"/>
          <p:cNvSpPr/>
          <p:nvPr/>
        </p:nvSpPr>
        <p:spPr>
          <a:xfrm>
            <a:off x="489960" y="5589360"/>
            <a:ext cx="773172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</a:rPr>
              <a:t>Главный результат химического выветривания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 — образование глины из твёрдых и прочных пород: гранитов, базальтов, гнейсов и др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Аспект">
  <a:themeElements>
    <a:clrScheme name="Аспект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251</TotalTime>
  <Words>564</Words>
  <Application>Microsoft Office PowerPoint</Application>
  <PresentationFormat>Экран (4:3)</PresentationFormat>
  <Paragraphs>146</Paragraphs>
  <Slides>26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User</dc:creator>
  <dc:description/>
  <cp:lastModifiedBy>1</cp:lastModifiedBy>
  <cp:revision>28</cp:revision>
  <dcterms:created xsi:type="dcterms:W3CDTF">2020-05-09T01:07:44Z</dcterms:created>
  <dcterms:modified xsi:type="dcterms:W3CDTF">2024-04-29T06:03:49Z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11</vt:i4>
  </property>
  <property fmtid="{D5CDD505-2E9C-101B-9397-08002B2CF9AE}" pid="3" name="PresentationFormat">
    <vt:lpwstr>Экран (4:3)</vt:lpwstr>
  </property>
  <property fmtid="{D5CDD505-2E9C-101B-9397-08002B2CF9AE}" pid="4" name="Slides">
    <vt:i4>26</vt:i4>
  </property>
</Properties>
</file>