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  <p:sldId id="279" r:id="rId24"/>
    <p:sldId id="27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A2C33E3-D232-4862-99A3-1691C853829B}">
          <p14:sldIdLst>
            <p14:sldId id="276"/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7"/>
            <p14:sldId id="278"/>
            <p14:sldId id="279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Прочитайте все слайды презентации.</a:t>
            </a:r>
          </a:p>
          <a:p>
            <a:r>
              <a:rPr lang="ru-RU" dirty="0" smtClean="0"/>
              <a:t>Вспомните материал слайдов 2 – 19, 21-23 </a:t>
            </a:r>
          </a:p>
          <a:p>
            <a:r>
              <a:rPr lang="ru-RU" dirty="0" smtClean="0"/>
              <a:t>Изучите план морфологического разбора частицы. Слайд 20. </a:t>
            </a:r>
          </a:p>
          <a:p>
            <a:r>
              <a:rPr lang="ru-RU" dirty="0" smtClean="0"/>
              <a:t>Подготовьтесь к письменному опросу по теме «Частицы. Разряды частиц. Дефисное и раздельное написание частиц».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689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Усилительные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(подчеркивают определённые слова)</a:t>
            </a:r>
          </a:p>
          <a:p>
            <a:r>
              <a:rPr lang="ru-RU" b="1" i="1" dirty="0" smtClean="0"/>
              <a:t>Даже, ведь, же, и, даже и, ни, уж, всё, всё-таки, -то </a:t>
            </a:r>
            <a:r>
              <a:rPr lang="ru-RU" i="1" dirty="0" smtClean="0"/>
              <a:t>и др.</a:t>
            </a:r>
          </a:p>
          <a:p>
            <a:r>
              <a:rPr lang="ru-RU" b="1" i="1" dirty="0" smtClean="0"/>
              <a:t>Даже</a:t>
            </a:r>
            <a:r>
              <a:rPr lang="ru-RU" i="1" dirty="0" smtClean="0"/>
              <a:t> приказчик издал какой-то неодобрительный звук (Л. Толстой).</a:t>
            </a:r>
          </a:p>
          <a:p>
            <a:r>
              <a:rPr lang="ru-RU" i="1" dirty="0" smtClean="0"/>
              <a:t>«Однако плохо </a:t>
            </a:r>
            <a:r>
              <a:rPr lang="ru-RU" b="1" i="1" dirty="0" smtClean="0"/>
              <a:t>же</a:t>
            </a:r>
            <a:r>
              <a:rPr lang="ru-RU" i="1" dirty="0" smtClean="0"/>
              <a:t> кормят тебя твои хозяева!» – говорил незнакомец, глядя, с какой свирепой жадностью Каштанка глотала </a:t>
            </a:r>
            <a:r>
              <a:rPr lang="ru-RU" i="1" dirty="0" err="1" smtClean="0"/>
              <a:t>неразжёванные</a:t>
            </a:r>
            <a:r>
              <a:rPr lang="ru-RU" i="1" dirty="0" smtClean="0"/>
              <a:t> куски (А. Чехов).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5916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(</a:t>
            </a:r>
            <a:r>
              <a:rPr lang="ru-RU" dirty="0" smtClean="0"/>
              <a:t>употребляются в вопросительных предложениях и служат для выражения вопроса)</a:t>
            </a:r>
          </a:p>
          <a:p>
            <a:r>
              <a:rPr lang="ru-RU" b="1" i="1" dirty="0" smtClean="0"/>
              <a:t>Разве, ли, неужели, ужель </a:t>
            </a:r>
            <a:r>
              <a:rPr lang="ru-RU" i="1" dirty="0" smtClean="0"/>
              <a:t>и др.</a:t>
            </a:r>
          </a:p>
          <a:p>
            <a:pPr marL="0" indent="0">
              <a:buNone/>
            </a:pPr>
            <a:r>
              <a:rPr lang="ru-RU" b="1" i="1" dirty="0" smtClean="0"/>
              <a:t>Разве </a:t>
            </a:r>
            <a:r>
              <a:rPr lang="ru-RU" i="1" dirty="0" smtClean="0"/>
              <a:t>я могу сомневаться в этом? (л. Толстой)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898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Отрицательные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(служат для выражения отрицания)</a:t>
            </a:r>
          </a:p>
          <a:p>
            <a:r>
              <a:rPr lang="ru-RU" b="1" i="1" dirty="0" smtClean="0"/>
              <a:t>Не, ни, нет, отнюдь не, вовсе не, далеко не</a:t>
            </a:r>
          </a:p>
          <a:p>
            <a:r>
              <a:rPr lang="ru-RU" i="1" dirty="0" smtClean="0"/>
              <a:t>Самостоятельность, чувство свободы и личная инициатива в науке </a:t>
            </a:r>
            <a:r>
              <a:rPr lang="ru-RU" b="1" i="1" dirty="0" smtClean="0"/>
              <a:t>не</a:t>
            </a:r>
            <a:r>
              <a:rPr lang="ru-RU" i="1" dirty="0" smtClean="0"/>
              <a:t> меньше нужны, чем, например, в искусстве или торговле (А. Чехов).</a:t>
            </a:r>
          </a:p>
          <a:p>
            <a:r>
              <a:rPr lang="ru-RU" i="1" dirty="0" smtClean="0"/>
              <a:t>На небе </a:t>
            </a:r>
            <a:r>
              <a:rPr lang="ru-RU" b="1" i="1" dirty="0" smtClean="0"/>
              <a:t>ни</a:t>
            </a:r>
            <a:r>
              <a:rPr lang="ru-RU" i="1" dirty="0" smtClean="0"/>
              <a:t> облачка.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2340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92696"/>
            <a:ext cx="6471821" cy="5030373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Частица нет обычно употребляется при отрицательном ответе на вопрос и отделяется запятой: </a:t>
            </a:r>
            <a:r>
              <a:rPr lang="ru-RU" i="1" dirty="0" smtClean="0"/>
              <a:t>«Так вы приедете к нам?» – «</a:t>
            </a:r>
            <a:r>
              <a:rPr lang="ru-RU" b="1" i="1" dirty="0" smtClean="0"/>
              <a:t>Нет</a:t>
            </a:r>
            <a:r>
              <a:rPr lang="ru-RU" i="1" dirty="0" smtClean="0"/>
              <a:t>, не приеду» (Л. Толстой).</a:t>
            </a:r>
          </a:p>
          <a:p>
            <a:endParaRPr lang="ru-RU" i="1" dirty="0"/>
          </a:p>
          <a:p>
            <a:pPr marL="0" indent="0">
              <a:buNone/>
            </a:pPr>
            <a:r>
              <a:rPr lang="ru-RU" dirty="0" smtClean="0"/>
              <a:t>Частицу </a:t>
            </a:r>
            <a:r>
              <a:rPr lang="ru-RU" b="1" i="1" dirty="0" smtClean="0"/>
              <a:t>нет</a:t>
            </a:r>
            <a:r>
              <a:rPr lang="ru-RU" dirty="0" smtClean="0"/>
              <a:t>(отрицательный ответ на вопрос) необходимо отличать от слова </a:t>
            </a:r>
            <a:r>
              <a:rPr lang="ru-RU" i="1" dirty="0" smtClean="0"/>
              <a:t>нет</a:t>
            </a:r>
            <a:r>
              <a:rPr lang="ru-RU" dirty="0" smtClean="0"/>
              <a:t>, являющегося сказуемым в безличном предложении</a:t>
            </a:r>
            <a:r>
              <a:rPr lang="ru-RU" i="1" dirty="0" smtClean="0"/>
              <a:t>: </a:t>
            </a:r>
          </a:p>
          <a:p>
            <a:r>
              <a:rPr lang="ru-RU" i="1" dirty="0" smtClean="0"/>
              <a:t>На поле уже нет снега, а в лесу ещё есть.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426172" y="4721125"/>
            <a:ext cx="5760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426172" y="4627558"/>
            <a:ext cx="5760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74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Утвердительные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(служат для выражения утверждения и отделяются запятыми)</a:t>
            </a:r>
          </a:p>
          <a:p>
            <a:r>
              <a:rPr lang="ru-RU" b="1" i="1" dirty="0" smtClean="0"/>
              <a:t>Да, точно, так</a:t>
            </a:r>
          </a:p>
          <a:p>
            <a:r>
              <a:rPr lang="ru-RU" i="1" dirty="0" smtClean="0"/>
              <a:t>«Уж женат?» – «</a:t>
            </a:r>
            <a:r>
              <a:rPr lang="ru-RU" b="1" i="1" dirty="0" smtClean="0"/>
              <a:t>Да</a:t>
            </a:r>
            <a:r>
              <a:rPr lang="ru-RU" i="1" dirty="0" smtClean="0"/>
              <a:t>, третий год пошел с Филипповок» (Л. Толстой).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0209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(употребляются при сказуемом)</a:t>
            </a:r>
          </a:p>
          <a:p>
            <a:r>
              <a:rPr lang="ru-RU" b="1" i="1" dirty="0" smtClean="0"/>
              <a:t>Как, словно, будто, как будто, точно </a:t>
            </a:r>
            <a:r>
              <a:rPr lang="ru-RU" i="1" dirty="0" smtClean="0"/>
              <a:t>и др.</a:t>
            </a:r>
          </a:p>
          <a:p>
            <a:r>
              <a:rPr lang="ru-RU" i="1" dirty="0" smtClean="0"/>
              <a:t>Дубровский </a:t>
            </a:r>
            <a:r>
              <a:rPr lang="ru-RU" b="1" i="1" dirty="0" smtClean="0"/>
              <a:t>как будто </a:t>
            </a:r>
            <a:r>
              <a:rPr lang="ru-RU" i="1" dirty="0" smtClean="0"/>
              <a:t>очнулся от усыпления (А. Пушкин).</a:t>
            </a:r>
          </a:p>
          <a:p>
            <a:r>
              <a:rPr lang="ru-RU" i="1" dirty="0" smtClean="0"/>
              <a:t>Спелая рожь </a:t>
            </a:r>
            <a:r>
              <a:rPr lang="ru-RU" b="1" i="1" dirty="0" smtClean="0"/>
              <a:t>как</a:t>
            </a:r>
            <a:r>
              <a:rPr lang="ru-RU" i="1" dirty="0" smtClean="0"/>
              <a:t> золотистое море.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63688" y="3789040"/>
            <a:ext cx="17281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644280" y="3763317"/>
            <a:ext cx="26559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644280" y="3799507"/>
            <a:ext cx="26559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915816" y="4581128"/>
            <a:ext cx="7284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79912" y="4607793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156176" y="4545483"/>
            <a:ext cx="8640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779912" y="4564930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156176" y="4581128"/>
            <a:ext cx="8640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8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Восклицательные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smtClean="0"/>
              <a:t>Что за, как, о </a:t>
            </a:r>
            <a:r>
              <a:rPr lang="ru-RU" i="1" dirty="0" smtClean="0"/>
              <a:t>и др.</a:t>
            </a:r>
          </a:p>
          <a:p>
            <a:r>
              <a:rPr lang="ru-RU" i="1" dirty="0" smtClean="0"/>
              <a:t>Плутовка к дереву на цыпочках подходит, вертит хвостом, с Вороны глаз не сводит и говорит так сладко, чуть дыша: «Голубушка, как хороша! </a:t>
            </a:r>
            <a:r>
              <a:rPr lang="ru-RU" b="1" i="1" dirty="0" smtClean="0"/>
              <a:t>Ну что </a:t>
            </a:r>
            <a:r>
              <a:rPr lang="ru-RU" i="1" dirty="0" smtClean="0"/>
              <a:t>за шейка, </a:t>
            </a:r>
            <a:r>
              <a:rPr lang="ru-RU" b="1" i="1" dirty="0" smtClean="0"/>
              <a:t>что за </a:t>
            </a:r>
            <a:r>
              <a:rPr lang="ru-RU" i="1" dirty="0" smtClean="0"/>
              <a:t>глазки!» (И. Крылов).</a:t>
            </a:r>
          </a:p>
          <a:p>
            <a:r>
              <a:rPr lang="ru-RU" i="1" dirty="0" smtClean="0"/>
              <a:t>Тебе, Казбек, </a:t>
            </a:r>
            <a:r>
              <a:rPr lang="ru-RU" b="1" i="1" dirty="0" smtClean="0"/>
              <a:t>о</a:t>
            </a:r>
            <a:r>
              <a:rPr lang="ru-RU" i="1" dirty="0" smtClean="0"/>
              <a:t> страж востока, принес я, странник, свой поклон (М. Лермонтов).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564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Формообразующие частицы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Служат для образования грамматических форм слова: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9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131" y="739655"/>
            <a:ext cx="2520280" cy="525658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Условного наклонения гл.</a:t>
            </a:r>
          </a:p>
          <a:p>
            <a:pPr marL="0" indent="0">
              <a:buNone/>
            </a:pPr>
            <a:r>
              <a:rPr lang="ru-RU" b="1" i="1" dirty="0" smtClean="0"/>
              <a:t>Бы(б)</a:t>
            </a:r>
          </a:p>
          <a:p>
            <a:pPr marL="0" indent="0">
              <a:buNone/>
            </a:pPr>
            <a:r>
              <a:rPr lang="ru-RU" i="1" dirty="0" smtClean="0"/>
              <a:t>Я</a:t>
            </a:r>
            <a:r>
              <a:rPr lang="ru-RU" b="1" i="1" dirty="0" smtClean="0"/>
              <a:t> б </a:t>
            </a:r>
            <a:r>
              <a:rPr lang="ru-RU" i="1" dirty="0" smtClean="0"/>
              <a:t>навеки забыл кабаки и стихи </a:t>
            </a:r>
            <a:r>
              <a:rPr lang="ru-RU" b="1" i="1" dirty="0" smtClean="0"/>
              <a:t>бы</a:t>
            </a:r>
            <a:r>
              <a:rPr lang="ru-RU" i="1" dirty="0" smtClean="0"/>
              <a:t> писать забросил, только </a:t>
            </a:r>
            <a:r>
              <a:rPr lang="ru-RU" b="1" i="1" dirty="0" smtClean="0"/>
              <a:t>б</a:t>
            </a:r>
            <a:r>
              <a:rPr lang="ru-RU" i="1" dirty="0" smtClean="0"/>
              <a:t> тонко касаться руки и волос твоих цветом в осень (С. Есенин).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59632" y="242088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252439" y="246528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43608" y="2780928"/>
            <a:ext cx="94319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043608" y="2708920"/>
            <a:ext cx="94319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018766" y="3124398"/>
            <a:ext cx="6480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50726" y="3186112"/>
            <a:ext cx="6161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65042" y="3501008"/>
            <a:ext cx="11092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43608" y="3573016"/>
            <a:ext cx="107892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970670" y="3861048"/>
            <a:ext cx="15851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52072" y="3933056"/>
            <a:ext cx="16037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06271" y="422108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62782" y="425593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044799" y="4581128"/>
            <a:ext cx="129800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065042" y="4653136"/>
            <a:ext cx="126199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19872" y="750647"/>
            <a:ext cx="259228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 smtClean="0"/>
              <a:t>Повелит. наклонения гл.</a:t>
            </a:r>
          </a:p>
          <a:p>
            <a:r>
              <a:rPr lang="ru-RU" sz="2400" b="1" i="1" dirty="0" smtClean="0"/>
              <a:t>Да</a:t>
            </a:r>
          </a:p>
          <a:p>
            <a:r>
              <a:rPr lang="ru-RU" sz="2400" b="1" i="1" dirty="0" smtClean="0"/>
              <a:t>Бывало</a:t>
            </a:r>
          </a:p>
          <a:p>
            <a:r>
              <a:rPr lang="ru-RU" sz="2400" b="1" i="1" dirty="0" smtClean="0"/>
              <a:t>Давай(те)</a:t>
            </a:r>
          </a:p>
          <a:p>
            <a:r>
              <a:rPr lang="ru-RU" sz="2400" b="1" i="1" dirty="0" smtClean="0"/>
              <a:t>Пусть(пускай)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Пускай</a:t>
            </a:r>
            <a:r>
              <a:rPr lang="ru-RU" sz="2400" i="1" dirty="0" smtClean="0"/>
              <a:t> толпа растопчет мой венец: венец певца, венец терновый (М. </a:t>
            </a:r>
            <a:r>
              <a:rPr lang="ru-RU" sz="2400" i="1" dirty="0"/>
              <a:t>Л</a:t>
            </a:r>
            <a:r>
              <a:rPr lang="ru-RU" sz="2400" i="1" dirty="0" smtClean="0"/>
              <a:t>ермонтов).</a:t>
            </a:r>
            <a:endParaRPr lang="ru-RU" sz="24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6012160" y="750647"/>
            <a:ext cx="25922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Степень сравнения прилагательных и наречий</a:t>
            </a:r>
          </a:p>
          <a:p>
            <a:endParaRPr lang="ru-RU" sz="2000" b="1" dirty="0" smtClean="0"/>
          </a:p>
          <a:p>
            <a:r>
              <a:rPr lang="ru-RU" sz="2400" b="1" i="1" dirty="0" smtClean="0"/>
              <a:t>Более</a:t>
            </a:r>
          </a:p>
          <a:p>
            <a:r>
              <a:rPr lang="ru-RU" sz="2400" b="1" i="1" dirty="0" smtClean="0"/>
              <a:t>Менее</a:t>
            </a:r>
          </a:p>
          <a:p>
            <a:r>
              <a:rPr lang="ru-RU" sz="2400" b="1" i="1" dirty="0" smtClean="0"/>
              <a:t>Наиболее</a:t>
            </a:r>
          </a:p>
          <a:p>
            <a:r>
              <a:rPr lang="ru-RU" sz="2400" b="1" i="1" dirty="0" smtClean="0"/>
              <a:t>Наименее</a:t>
            </a:r>
          </a:p>
          <a:p>
            <a:r>
              <a:rPr lang="ru-RU" sz="2400" b="1" i="1" dirty="0" smtClean="0"/>
              <a:t>Самый</a:t>
            </a:r>
          </a:p>
          <a:p>
            <a:endParaRPr lang="ru-RU" sz="2000" b="1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012160" y="908720"/>
            <a:ext cx="0" cy="43354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412232" y="956665"/>
            <a:ext cx="0" cy="43354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9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Частицы необходимо отличать от других ЧР, например: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16832"/>
            <a:ext cx="7272808" cy="3806237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Мы работаем в будни и в выходные. </a:t>
            </a:r>
            <a:r>
              <a:rPr lang="ru-RU" dirty="0" smtClean="0"/>
              <a:t>(Союз и связывает однородные чл. </a:t>
            </a:r>
            <a:r>
              <a:rPr lang="ru-RU" dirty="0" err="1" smtClean="0"/>
              <a:t>пр</a:t>
            </a:r>
            <a:r>
              <a:rPr lang="ru-RU" dirty="0" smtClean="0"/>
              <a:t>-я.) </a:t>
            </a:r>
          </a:p>
          <a:p>
            <a:r>
              <a:rPr lang="ru-RU" i="1" dirty="0" smtClean="0"/>
              <a:t>Ты работаешь </a:t>
            </a:r>
            <a:r>
              <a:rPr lang="ru-RU" b="1" i="1" dirty="0" smtClean="0"/>
              <a:t>и</a:t>
            </a:r>
            <a:r>
              <a:rPr lang="ru-RU" i="1" dirty="0" smtClean="0"/>
              <a:t> в воскресенье! </a:t>
            </a:r>
            <a:r>
              <a:rPr lang="ru-RU" dirty="0" smtClean="0"/>
              <a:t>(Усилительная частица </a:t>
            </a:r>
            <a:r>
              <a:rPr lang="ru-RU" b="1" i="1" dirty="0" smtClean="0"/>
              <a:t>и</a:t>
            </a:r>
            <a:r>
              <a:rPr lang="ru-RU" dirty="0" smtClean="0"/>
              <a:t> = </a:t>
            </a:r>
            <a:r>
              <a:rPr lang="ru-RU" i="1" dirty="0" smtClean="0"/>
              <a:t>Ты работаешь даже в воскресенье!</a:t>
            </a:r>
            <a:r>
              <a:rPr lang="ru-RU" dirty="0" smtClean="0"/>
              <a:t>)</a:t>
            </a:r>
          </a:p>
          <a:p>
            <a:r>
              <a:rPr lang="ru-RU" i="1" dirty="0" smtClean="0"/>
              <a:t>Вам необходимо точно определить местоположение объекта. </a:t>
            </a:r>
            <a:r>
              <a:rPr lang="ru-RU" dirty="0" smtClean="0"/>
              <a:t>(Наречие </a:t>
            </a:r>
            <a:r>
              <a:rPr lang="ru-RU" i="1" dirty="0" smtClean="0"/>
              <a:t>точно;</a:t>
            </a:r>
            <a:r>
              <a:rPr lang="ru-RU" dirty="0" smtClean="0"/>
              <a:t> </a:t>
            </a:r>
            <a:r>
              <a:rPr lang="ru-RU" i="1" dirty="0" smtClean="0"/>
              <a:t>необходимо определить (как?) точно.)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 </a:t>
            </a:r>
            <a:r>
              <a:rPr lang="ru-RU" i="1" dirty="0" smtClean="0"/>
              <a:t>Всё </a:t>
            </a:r>
            <a:r>
              <a:rPr lang="ru-RU" b="1" i="1" dirty="0" smtClean="0"/>
              <a:t>точно</a:t>
            </a:r>
            <a:r>
              <a:rPr lang="ru-RU" i="1" dirty="0" smtClean="0"/>
              <a:t> замерло</a:t>
            </a:r>
            <a:r>
              <a:rPr lang="ru-RU" dirty="0" smtClean="0"/>
              <a:t>. (Сравнительная частица </a:t>
            </a:r>
            <a:r>
              <a:rPr lang="ru-RU" b="1" i="1" dirty="0" smtClean="0"/>
              <a:t>точно</a:t>
            </a:r>
            <a:r>
              <a:rPr lang="ru-RU" dirty="0" smtClean="0"/>
              <a:t> употребляется при сказуемом.)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499992" y="1988840"/>
            <a:ext cx="360040" cy="288032"/>
          </a:xfrm>
          <a:prstGeom prst="ellipse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03648" y="5085184"/>
            <a:ext cx="5760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12690" y="5085184"/>
            <a:ext cx="21712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12690" y="5186312"/>
            <a:ext cx="21712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2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412776"/>
            <a:ext cx="5723468" cy="1828090"/>
          </a:xfrm>
        </p:spPr>
        <p:txBody>
          <a:bodyPr/>
          <a:lstStyle/>
          <a:p>
            <a:r>
              <a:rPr lang="ru-RU" dirty="0" smtClean="0"/>
              <a:t>Частица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284984"/>
            <a:ext cx="5712179" cy="1524000"/>
          </a:xfrm>
        </p:spPr>
        <p:txBody>
          <a:bodyPr>
            <a:noAutofit/>
          </a:bodyPr>
          <a:lstStyle/>
          <a:p>
            <a:r>
              <a:rPr lang="ru-RU" dirty="0" smtClean="0"/>
              <a:t>-это служебная часть речи, которая придает различные дополнительные смысловые оттенки словам и предложениям или служит для образования формы слова.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45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Морфологический разбор частицы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Схема разбора</a:t>
            </a:r>
          </a:p>
          <a:p>
            <a:pPr marL="457200" indent="-457200">
              <a:buAutoNum type="arabicPeriod"/>
            </a:pPr>
            <a:r>
              <a:rPr lang="ru-RU" dirty="0" smtClean="0"/>
              <a:t>Часть речи.</a:t>
            </a:r>
          </a:p>
          <a:p>
            <a:pPr marL="457200" indent="-457200">
              <a:buAutoNum type="arabicPeriod"/>
            </a:pPr>
            <a:r>
              <a:rPr lang="ru-RU" dirty="0" smtClean="0"/>
              <a:t>Разряд по значению.</a:t>
            </a:r>
          </a:p>
          <a:p>
            <a:pPr marL="0" indent="0">
              <a:buNone/>
            </a:pPr>
            <a:r>
              <a:rPr lang="ru-RU" b="1" dirty="0" smtClean="0"/>
              <a:t>Образец разбора</a:t>
            </a:r>
          </a:p>
          <a:p>
            <a:pPr marL="0" indent="0">
              <a:buNone/>
            </a:pPr>
            <a:r>
              <a:rPr lang="ru-RU" b="1" i="1" dirty="0" smtClean="0"/>
              <a:t>Почти </a:t>
            </a:r>
            <a:r>
              <a:rPr lang="ru-RU" i="1" dirty="0" smtClean="0"/>
              <a:t>все гости были мне совершенно незнакомы (И. Тургенев).</a:t>
            </a:r>
          </a:p>
          <a:p>
            <a:pPr marL="0" indent="0">
              <a:buNone/>
            </a:pPr>
            <a:r>
              <a:rPr lang="ru-RU" i="1" dirty="0" smtClean="0"/>
              <a:t>Почти</a:t>
            </a:r>
            <a:r>
              <a:rPr lang="ru-RU" dirty="0" smtClean="0"/>
              <a:t> – частица, смысловая, уточняющая.</a:t>
            </a:r>
          </a:p>
        </p:txBody>
      </p:sp>
    </p:spTree>
    <p:extLst>
      <p:ext uri="{BB962C8B-B14F-4D97-AF65-F5344CB8AC3E}">
        <p14:creationId xmlns:p14="http://schemas.microsoft.com/office/powerpoint/2010/main" val="6386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958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4000" b="1" i="1" dirty="0" smtClean="0">
                <a:solidFill>
                  <a:srgbClr val="CC0000"/>
                </a:solidFill>
              </a:rPr>
              <a:t>Правописание частиц</a:t>
            </a:r>
            <a:endParaRPr lang="ru-RU" altLang="ru-RU" sz="4000" b="1" i="1" dirty="0">
              <a:solidFill>
                <a:srgbClr val="CC0000"/>
              </a:solidFill>
            </a:endParaRPr>
          </a:p>
        </p:txBody>
      </p:sp>
      <p:sp>
        <p:nvSpPr>
          <p:cNvPr id="84999" name="AutoShape 7"/>
          <p:cNvSpPr>
            <a:spLocks noChangeArrowheads="1"/>
          </p:cNvSpPr>
          <p:nvPr/>
        </p:nvSpPr>
        <p:spPr bwMode="auto">
          <a:xfrm>
            <a:off x="971600" y="1905000"/>
            <a:ext cx="3240360" cy="2743200"/>
          </a:xfrm>
          <a:prstGeom prst="horizontalScroll">
            <a:avLst>
              <a:gd name="adj" fmla="val 12500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200" dirty="0">
                <a:solidFill>
                  <a:srgbClr val="FF0000"/>
                </a:solidFill>
                <a:latin typeface="Arial" panose="020B0604020202020204" pitchFamily="34" charset="0"/>
              </a:rPr>
              <a:t>Раздельно</a:t>
            </a:r>
          </a:p>
          <a:p>
            <a:pPr algn="ctr"/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</a:rPr>
              <a:t>(бы, </a:t>
            </a:r>
            <a:r>
              <a:rPr lang="ru-RU" altLang="ru-RU" sz="2000" b="1" i="1" dirty="0">
                <a:solidFill>
                  <a:srgbClr val="0000CC"/>
                </a:solidFill>
                <a:latin typeface="Arial" panose="020B0604020202020204" pitchFamily="34" charset="0"/>
              </a:rPr>
              <a:t>ли, же)</a:t>
            </a:r>
          </a:p>
          <a:p>
            <a:pPr algn="ctr"/>
            <a:endParaRPr lang="ru-RU" altLang="ru-RU" sz="2000" b="1" i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algn="ctr"/>
            <a:r>
              <a:rPr lang="ru-RU" altLang="ru-RU" sz="2000" b="1" i="1" dirty="0">
                <a:latin typeface="Arial" panose="020B0604020202020204" pitchFamily="34" charset="0"/>
              </a:rPr>
              <a:t>Пошли же скорее.</a:t>
            </a:r>
            <a:endParaRPr lang="ru-RU" altLang="ru-RU" sz="2000" b="1" dirty="0">
              <a:latin typeface="Arial" panose="020B0604020202020204" pitchFamily="34" charset="0"/>
            </a:endParaRPr>
          </a:p>
        </p:txBody>
      </p:sp>
      <p:sp>
        <p:nvSpPr>
          <p:cNvPr id="85000" name="AutoShape 8"/>
          <p:cNvSpPr>
            <a:spLocks noChangeArrowheads="1"/>
          </p:cNvSpPr>
          <p:nvPr/>
        </p:nvSpPr>
        <p:spPr bwMode="auto">
          <a:xfrm>
            <a:off x="4648200" y="2971800"/>
            <a:ext cx="3657600" cy="3124200"/>
          </a:xfrm>
          <a:prstGeom prst="horizontalScroll">
            <a:avLst>
              <a:gd name="adj" fmla="val 12500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200">
                <a:solidFill>
                  <a:srgbClr val="FF0000"/>
                </a:solidFill>
                <a:latin typeface="Arial" panose="020B0604020202020204" pitchFamily="34" charset="0"/>
              </a:rPr>
              <a:t>Через дефис</a:t>
            </a:r>
          </a:p>
          <a:p>
            <a:pPr algn="ctr"/>
            <a:r>
              <a:rPr lang="ru-RU" altLang="ru-RU" sz="2000" b="1" i="1">
                <a:solidFill>
                  <a:srgbClr val="0000CC"/>
                </a:solidFill>
                <a:latin typeface="Arial" panose="020B0604020202020204" pitchFamily="34" charset="0"/>
              </a:rPr>
              <a:t>(-то, -ка)</a:t>
            </a:r>
          </a:p>
          <a:p>
            <a:pPr algn="ctr"/>
            <a:endParaRPr lang="ru-RU" altLang="ru-RU" sz="2000" b="1" i="1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algn="ctr"/>
            <a:r>
              <a:rPr lang="ru-RU" altLang="ru-RU" sz="2000" b="1" i="1">
                <a:latin typeface="Arial" panose="020B0604020202020204" pitchFamily="34" charset="0"/>
              </a:rPr>
              <a:t>  А друг-то подвел меня.</a:t>
            </a:r>
          </a:p>
        </p:txBody>
      </p:sp>
    </p:spTree>
    <p:extLst>
      <p:ext uri="{BB962C8B-B14F-4D97-AF65-F5344CB8AC3E}">
        <p14:creationId xmlns:p14="http://schemas.microsoft.com/office/powerpoint/2010/main" val="32117825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utoUpdateAnimBg="0"/>
      <p:bldP spid="84999" grpId="0" animBg="1" autoUpdateAnimBg="0"/>
      <p:bldP spid="85000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Частицы </a:t>
            </a:r>
            <a:r>
              <a:rPr lang="ru-RU" altLang="ru-RU" i="1">
                <a:solidFill>
                  <a:srgbClr val="CC0000"/>
                </a:solidFill>
              </a:rPr>
              <a:t>бы, </a:t>
            </a:r>
            <a:r>
              <a:rPr lang="ru-RU" altLang="ru-RU" i="1">
                <a:solidFill>
                  <a:srgbClr val="FF0000"/>
                </a:solidFill>
              </a:rPr>
              <a:t>ли, же </a:t>
            </a:r>
            <a:r>
              <a:rPr lang="ru-RU" altLang="ru-RU"/>
              <a:t>пишутся отдельно от слов, к которым относятся.</a:t>
            </a:r>
          </a:p>
          <a:p>
            <a:endParaRPr lang="ru-RU" altLang="ru-RU"/>
          </a:p>
          <a:p>
            <a:r>
              <a:rPr lang="ru-RU" altLang="ru-RU"/>
              <a:t>Частицы </a:t>
            </a:r>
            <a:r>
              <a:rPr lang="ru-RU" altLang="ru-RU" i="1">
                <a:solidFill>
                  <a:srgbClr val="FF0000"/>
                </a:solidFill>
              </a:rPr>
              <a:t>-то, -ка </a:t>
            </a:r>
            <a:r>
              <a:rPr lang="ru-RU" altLang="ru-RU" i="1"/>
              <a:t> </a:t>
            </a:r>
            <a:r>
              <a:rPr lang="ru-RU" altLang="ru-RU"/>
              <a:t>употребляются обычно в конце слов и присоединяются с помощью дефиса.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336925" y="1314450"/>
            <a:ext cx="1458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0000CC"/>
                </a:solidFill>
              </a:rPr>
              <a:t>Вывод:</a:t>
            </a:r>
          </a:p>
        </p:txBody>
      </p:sp>
    </p:spTree>
    <p:extLst>
      <p:ext uri="{BB962C8B-B14F-4D97-AF65-F5344CB8AC3E}">
        <p14:creationId xmlns:p14="http://schemas.microsoft.com/office/powerpoint/2010/main" val="29306359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ECFF"/>
          </a:solidFill>
        </p:spPr>
        <p:txBody>
          <a:bodyPr/>
          <a:lstStyle/>
          <a:p>
            <a:pPr algn="ctr"/>
            <a:r>
              <a:rPr lang="ru-RU" altLang="ru-RU" b="1">
                <a:solidFill>
                  <a:srgbClr val="CC0000"/>
                </a:solidFill>
              </a:rPr>
              <a:t>Возьмите на заметку!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/>
              <a:t>   Есть разговорная частица</a:t>
            </a:r>
            <a:r>
              <a:rPr lang="ru-RU" altLang="ru-RU" i="1"/>
              <a:t>  </a:t>
            </a:r>
            <a:r>
              <a:rPr lang="ru-RU" altLang="ru-RU" i="1">
                <a:solidFill>
                  <a:srgbClr val="FF0000"/>
                </a:solidFill>
              </a:rPr>
              <a:t>-таки</a:t>
            </a:r>
            <a:r>
              <a:rPr lang="ru-RU" altLang="ru-RU" i="1"/>
              <a:t> , </a:t>
            </a:r>
            <a:r>
              <a:rPr lang="ru-RU" altLang="ru-RU"/>
              <a:t>которая присоединяется с помощью дефиса</a:t>
            </a:r>
            <a:r>
              <a:rPr lang="ru-RU" altLang="ru-RU" i="1"/>
              <a:t>.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143000" y="4343400"/>
            <a:ext cx="4967288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2"/>
              </a:buBlip>
            </a:pPr>
            <a:r>
              <a:rPr lang="ru-RU" altLang="ru-RU" sz="3200" i="1">
                <a:latin typeface="Tahoma" panose="020B0604030504040204" pitchFamily="34" charset="0"/>
              </a:rPr>
              <a:t>Ты приехал-таки?</a:t>
            </a:r>
          </a:p>
          <a:p>
            <a:pPr>
              <a:spcBef>
                <a:spcPct val="20000"/>
              </a:spcBef>
              <a:buFontTx/>
              <a:buBlip>
                <a:blip r:embed="rId2"/>
              </a:buBlip>
            </a:pPr>
            <a:r>
              <a:rPr lang="ru-RU" altLang="ru-RU" sz="3200" i="1">
                <a:latin typeface="Tahoma" panose="020B0604030504040204" pitchFamily="34" charset="0"/>
              </a:rPr>
              <a:t> Все-таки приехал?</a:t>
            </a:r>
          </a:p>
          <a:p>
            <a:pPr>
              <a:spcBef>
                <a:spcPct val="20000"/>
              </a:spcBef>
            </a:pPr>
            <a:endParaRPr lang="ru-RU" altLang="ru-RU" sz="3200" i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7319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nimBg="1" autoUpdateAnimBg="0"/>
      <p:bldP spid="87043" grpId="0" autoUpdateAnimBg="0"/>
      <p:bldP spid="8704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Выучить всю теорию, подготовиться к письменному опросу.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0991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4400" b="1" i="1" dirty="0" smtClean="0"/>
              <a:t>Не</a:t>
            </a:r>
            <a:r>
              <a:rPr lang="ru-RU" sz="4400" i="1" dirty="0" smtClean="0"/>
              <a:t> сбылись, мой друг, пророчества пылкой юности моей.</a:t>
            </a:r>
          </a:p>
          <a:p>
            <a:r>
              <a:rPr lang="ru-RU" sz="4400" b="1" i="1" dirty="0" smtClean="0"/>
              <a:t>Пускай</a:t>
            </a:r>
            <a:r>
              <a:rPr lang="ru-RU" sz="4400" i="1" dirty="0" smtClean="0"/>
              <a:t> толпа клеймит презреньем наш неразгаданный союз…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val="21137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 происхождению частицы часто связаны с другими ЧР: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А, и </a:t>
            </a:r>
            <a:r>
              <a:rPr lang="ru-RU" dirty="0" smtClean="0"/>
              <a:t>и др. – с союзами;</a:t>
            </a:r>
          </a:p>
          <a:p>
            <a:r>
              <a:rPr lang="ru-RU" b="1" i="1" dirty="0" smtClean="0"/>
              <a:t>То, себе, это </a:t>
            </a:r>
            <a:r>
              <a:rPr lang="ru-RU" dirty="0" smtClean="0"/>
              <a:t>и др. – с местоимениями;</a:t>
            </a:r>
          </a:p>
          <a:p>
            <a:r>
              <a:rPr lang="ru-RU" b="1" i="1" dirty="0" smtClean="0"/>
              <a:t>Давай, бывало </a:t>
            </a:r>
            <a:r>
              <a:rPr lang="ru-RU" dirty="0" smtClean="0"/>
              <a:t>и др. – с глаголами;</a:t>
            </a:r>
          </a:p>
          <a:p>
            <a:pPr marL="0" indent="0">
              <a:buNone/>
            </a:pPr>
            <a:r>
              <a:rPr lang="ru-RU" dirty="0" smtClean="0"/>
              <a:t>Частицы не являются членами предложения, однако могут входить в состав членов предложения:</a:t>
            </a:r>
          </a:p>
          <a:p>
            <a:pPr marL="0" indent="0">
              <a:buNone/>
            </a:pPr>
            <a:r>
              <a:rPr lang="ru-RU" i="1" dirty="0" smtClean="0"/>
              <a:t>От любви </a:t>
            </a:r>
            <a:r>
              <a:rPr lang="ru-RU" b="1" i="1" dirty="0" smtClean="0"/>
              <a:t>не</a:t>
            </a:r>
            <a:r>
              <a:rPr lang="ru-RU" i="1" dirty="0" smtClean="0"/>
              <a:t> требуют поруки, с нею знают радость и беду (С. Есенин).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347864" y="4967436"/>
            <a:ext cx="144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347864" y="5015209"/>
            <a:ext cx="144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8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частиц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Выделяют два основных разряда частиц:</a:t>
            </a:r>
          </a:p>
          <a:p>
            <a:r>
              <a:rPr lang="ru-RU" b="1" dirty="0" smtClean="0"/>
              <a:t>Смысловые </a:t>
            </a:r>
          </a:p>
          <a:p>
            <a:r>
              <a:rPr lang="ru-RU" b="1" dirty="0" smtClean="0"/>
              <a:t>Формообразующие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874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Смысловые частицы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Служат для придания словам и предложениям различных дополнительных смысловых оттенков, например: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1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Указательные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(обычно указывают на предметы, явления)</a:t>
            </a:r>
          </a:p>
          <a:p>
            <a:r>
              <a:rPr lang="ru-RU" b="1" i="1" dirty="0" smtClean="0"/>
              <a:t>Вон, вот, это </a:t>
            </a:r>
            <a:r>
              <a:rPr lang="ru-RU" dirty="0" smtClean="0"/>
              <a:t>и др.</a:t>
            </a:r>
          </a:p>
          <a:p>
            <a:r>
              <a:rPr lang="ru-RU" b="1" i="1" dirty="0" smtClean="0"/>
              <a:t>Вот</a:t>
            </a:r>
            <a:r>
              <a:rPr lang="ru-RU" i="1" dirty="0" smtClean="0"/>
              <a:t> лещик, потроха, </a:t>
            </a:r>
            <a:r>
              <a:rPr lang="ru-RU" b="1" i="1" dirty="0" smtClean="0"/>
              <a:t>вот</a:t>
            </a:r>
            <a:r>
              <a:rPr lang="ru-RU" i="1" dirty="0" smtClean="0"/>
              <a:t> стерляди кусочек (И. Крылов).</a:t>
            </a:r>
          </a:p>
          <a:p>
            <a:r>
              <a:rPr lang="ru-RU" i="1" dirty="0" smtClean="0"/>
              <a:t>«Так поправее ракиты, Фёдор </a:t>
            </a:r>
            <a:r>
              <a:rPr lang="ru-RU" i="1" dirty="0" err="1" smtClean="0"/>
              <a:t>Филиппыч</a:t>
            </a:r>
            <a:r>
              <a:rPr lang="ru-RU" i="1" dirty="0" smtClean="0"/>
              <a:t>, </a:t>
            </a:r>
            <a:r>
              <a:rPr lang="ru-RU" b="1" i="1" dirty="0" smtClean="0"/>
              <a:t>вон</a:t>
            </a:r>
            <a:r>
              <a:rPr lang="ru-RU" i="1" dirty="0" smtClean="0"/>
              <a:t> там-то», - говорит ему кто-то (Л. Толстой).</a:t>
            </a:r>
          </a:p>
          <a:p>
            <a:r>
              <a:rPr lang="ru-RU" i="1" dirty="0" smtClean="0"/>
              <a:t>Профессия врача – </a:t>
            </a:r>
            <a:r>
              <a:rPr lang="ru-RU" b="1" i="1" dirty="0" smtClean="0"/>
              <a:t>это</a:t>
            </a:r>
            <a:r>
              <a:rPr lang="ru-RU" i="1" dirty="0" smtClean="0"/>
              <a:t> подвиг, она требует самоотвержения, чистоты души и чистоты помыслов (А. Чехов).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0154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Уточняющие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(служат для уточнения какого-то слова или выражения)</a:t>
            </a:r>
          </a:p>
          <a:p>
            <a:r>
              <a:rPr lang="ru-RU" b="1" i="1" dirty="0" smtClean="0"/>
              <a:t>Именно, почти, точно, как раз </a:t>
            </a:r>
            <a:r>
              <a:rPr lang="ru-RU" dirty="0" smtClean="0"/>
              <a:t>и др.</a:t>
            </a:r>
          </a:p>
          <a:p>
            <a:r>
              <a:rPr lang="ru-RU" i="1" dirty="0" smtClean="0"/>
              <a:t>Матушка </a:t>
            </a:r>
            <a:r>
              <a:rPr lang="ru-RU" b="1" i="1" dirty="0" smtClean="0"/>
              <a:t>почти</a:t>
            </a:r>
            <a:r>
              <a:rPr lang="ru-RU" i="1" dirty="0" smtClean="0"/>
              <a:t> не обращала на меня внимания (И. Тургенев).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85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Выделительно-ограничительные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(придают слову или группе слов ограничительный оттенок)</a:t>
            </a:r>
          </a:p>
          <a:p>
            <a:r>
              <a:rPr lang="ru-RU" b="1" i="1" dirty="0" smtClean="0"/>
              <a:t>Только, всего, лишь, исключительно, всего-навсего</a:t>
            </a:r>
          </a:p>
          <a:p>
            <a:r>
              <a:rPr lang="ru-RU" i="1" dirty="0" smtClean="0"/>
              <a:t>В комнате остались </a:t>
            </a:r>
            <a:r>
              <a:rPr lang="ru-RU" b="1" i="1" dirty="0" smtClean="0"/>
              <a:t>только</a:t>
            </a:r>
            <a:r>
              <a:rPr lang="ru-RU" i="1" dirty="0" smtClean="0"/>
              <a:t> хозяин да Сергей Николаевич, да Владимир Петрович.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985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207</TotalTime>
  <Words>960</Words>
  <Application>Microsoft Office PowerPoint</Application>
  <PresentationFormat>Экран (4:3)</PresentationFormat>
  <Paragraphs>116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Brush Script MT</vt:lpstr>
      <vt:lpstr>Constantia</vt:lpstr>
      <vt:lpstr>Franklin Gothic Book</vt:lpstr>
      <vt:lpstr>Rage Italic</vt:lpstr>
      <vt:lpstr>Tahoma</vt:lpstr>
      <vt:lpstr>Кнопка</vt:lpstr>
      <vt:lpstr>Задание</vt:lpstr>
      <vt:lpstr>Частица</vt:lpstr>
      <vt:lpstr>Презентация PowerPoint</vt:lpstr>
      <vt:lpstr>По происхождению частицы часто связаны с другими ЧР:</vt:lpstr>
      <vt:lpstr>Классификация частиц</vt:lpstr>
      <vt:lpstr>Смысловые частицы</vt:lpstr>
      <vt:lpstr>Указательные</vt:lpstr>
      <vt:lpstr>Уточняющие </vt:lpstr>
      <vt:lpstr>Выделительно-ограничительные</vt:lpstr>
      <vt:lpstr>Усилительные</vt:lpstr>
      <vt:lpstr>Вопросительные</vt:lpstr>
      <vt:lpstr>Отрицательные</vt:lpstr>
      <vt:lpstr>Презентация PowerPoint</vt:lpstr>
      <vt:lpstr>Утвердительные</vt:lpstr>
      <vt:lpstr>Сравнительные</vt:lpstr>
      <vt:lpstr>Восклицательные</vt:lpstr>
      <vt:lpstr>Формообразующие частицы</vt:lpstr>
      <vt:lpstr>Презентация PowerPoint</vt:lpstr>
      <vt:lpstr>Частицы необходимо отличать от других ЧР, например:</vt:lpstr>
      <vt:lpstr>Морфологический разбор частицы</vt:lpstr>
      <vt:lpstr>Презентация PowerPoint</vt:lpstr>
      <vt:lpstr>Презентация PowerPoint</vt:lpstr>
      <vt:lpstr>Возьмите на заметку!</vt:lpstr>
      <vt:lpstr>Домашнее задание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Частица</dc:title>
  <dc:creator>Кабинет Биологии</dc:creator>
  <cp:lastModifiedBy>RePack by Diakov</cp:lastModifiedBy>
  <cp:revision>22</cp:revision>
  <dcterms:created xsi:type="dcterms:W3CDTF">2019-03-21T14:51:48Z</dcterms:created>
  <dcterms:modified xsi:type="dcterms:W3CDTF">2024-04-27T15:49:00Z</dcterms:modified>
</cp:coreProperties>
</file>