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10F-7C6D-4050-87C3-E5F599511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A7E9-DB5F-475A-83ED-1A6F97EB5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842A-8B71-439C-9033-F2F028A18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086E304-0328-422B-85F1-66EF7E909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C4C0017-5D77-4556-A77F-8ADDF841A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E5E3-A78B-43CF-B3D8-9B84447D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4A8F-A33F-428E-99B2-43412830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AB-D273-4E2F-A576-026AAFFE9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90D0-0FD2-4424-AA68-E26A2CB25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5CCC-A2D9-4B1C-A5B9-904E6E66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ECA8-3765-4BBB-8C8E-49A2B4E22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2B0-000C-43B6-AA7F-A26B2F60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E4219B-005A-4DAE-AB35-3DC77F6BB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B654E-8134-4F22-9582-2F3CCCF194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285992"/>
            <a:ext cx="7772400" cy="1736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Современное выставочное искусство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Урок ИЗО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 класс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стекло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916832"/>
            <a:ext cx="3500399" cy="3464796"/>
          </a:xfrm>
        </p:spPr>
        <p:txBody>
          <a:bodyPr/>
          <a:lstStyle/>
          <a:p>
            <a:pPr algn="ctr">
              <a:buNone/>
            </a:pP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ru-RU" sz="2000" b="1" dirty="0" smtClean="0"/>
              <a:t>Изделия из стекла  очень живо реагируют на свет, высвечивая глубину, отражая все цвета радуги. Работа художника – стекольщика необычайно сложна. Она требует высокого мастерства, чувства материала. </a:t>
            </a:r>
            <a:endParaRPr lang="ru-RU" sz="2000" b="1" dirty="0"/>
          </a:p>
        </p:txBody>
      </p:sp>
      <p:pic>
        <p:nvPicPr>
          <p:cNvPr id="6" name="Содержимое 5" descr="55TBOMjcCMWohG73cOz6wG7zihh0u8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999146"/>
            <a:ext cx="4630741" cy="3474969"/>
          </a:xfrm>
        </p:spPr>
      </p:pic>
    </p:spTree>
  </p:cSld>
  <p:clrMapOvr>
    <a:masterClrMapping/>
  </p:clrMapOvr>
  <p:transition spd="med"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14352"/>
            <a:ext cx="3429000" cy="116205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Художественное стекло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Female-accessories-natural-crystal-tourmaline-pendant-rose-gold-flower-basket.jpg_350x350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142984"/>
            <a:ext cx="4429156" cy="500066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2214554"/>
            <a:ext cx="2878088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B10F49"/>
                </a:solidFill>
              </a:rPr>
              <a:t>У</a:t>
            </a:r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B10F49"/>
                </a:solidFill>
              </a:rPr>
              <a:t>крашения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B10F49"/>
              </a:solidFill>
            </a:endParaRPr>
          </a:p>
        </p:txBody>
      </p:sp>
    </p:spTree>
  </p:cSld>
  <p:clrMapOvr>
    <a:masterClrMapping/>
  </p:clrMapOvr>
  <p:transition>
    <p:fad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285728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Гнутое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стекло - выдувное стекло, получаемое ручным способом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Содержимое 10" descr="dd49fe512326a62969a6eccfa34cf6cebc81d6110861451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14554"/>
            <a:ext cx="4038600" cy="3720442"/>
          </a:xfrm>
        </p:spPr>
      </p:pic>
      <p:pic>
        <p:nvPicPr>
          <p:cNvPr id="10" name="Содержимое 9" descr="ads_16179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5900" y="1571612"/>
            <a:ext cx="3848100" cy="4395007"/>
          </a:xfrm>
        </p:spPr>
      </p:pic>
    </p:spTree>
  </p:cSld>
  <p:clrMapOvr>
    <a:masterClrMapping/>
  </p:clrMapOvr>
  <p:transition>
    <p:split orient="vert" dir="in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48112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Гобелен – это художественно исполненный  тканый ковер для украшения стены.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571900" cy="3571900"/>
          </a:xfrm>
        </p:spPr>
      </p:pic>
      <p:pic>
        <p:nvPicPr>
          <p:cNvPr id="10" name="Содержимое 9" descr="kartina_porogi_g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571612"/>
            <a:ext cx="4495800" cy="4429156"/>
          </a:xfrm>
        </p:spPr>
      </p:pic>
      <p:sp>
        <p:nvSpPr>
          <p:cNvPr id="9" name="Прямоугольник 8"/>
          <p:cNvSpPr/>
          <p:nvPr/>
        </p:nvSpPr>
        <p:spPr>
          <a:xfrm>
            <a:off x="357158" y="5572140"/>
            <a:ext cx="3736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Создается за ткацким станком.</a:t>
            </a:r>
            <a:endParaRPr lang="ru-RU" b="1" dirty="0"/>
          </a:p>
        </p:txBody>
      </p:sp>
    </p:spTree>
  </p:cSld>
  <p:clrMapOvr>
    <a:masterClrMapping/>
  </p:clrMapOvr>
  <p:transition>
    <p:pull dir="l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Батик- техника росписи тканей, многоцветная ткань, рисунок на которую наносится ручным способом.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2714620"/>
            <a:ext cx="3927475" cy="2309818"/>
          </a:xfrm>
        </p:spPr>
        <p:txBody>
          <a:bodyPr/>
          <a:lstStyle/>
          <a:p>
            <a:r>
              <a:rPr lang="ru-RU" dirty="0" smtClean="0"/>
              <a:t>Холодный батик -  </a:t>
            </a:r>
            <a:r>
              <a:rPr lang="ru-RU" sz="2000" dirty="0" smtClean="0"/>
              <a:t>рисунок выполняется по ткани специальным составом (резервом) при помощи стеклянных трубочек. </a:t>
            </a:r>
            <a:endParaRPr lang="ru-RU" sz="2000" dirty="0"/>
          </a:p>
        </p:txBody>
      </p:sp>
      <p:pic>
        <p:nvPicPr>
          <p:cNvPr id="6" name="Содержимое 5" descr="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4536504" cy="4752528"/>
          </a:xfrm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85728"/>
            <a:ext cx="8142317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Горячий батик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571744"/>
            <a:ext cx="24288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/>
              <a:t>Растопленный воск наносится на ткань точно по рисунку, и постепенно им покрывают все цвета в соответствии с рисунком (от светлого к темному).</a:t>
            </a:r>
            <a:endParaRPr lang="ru-RU" sz="1600" dirty="0"/>
          </a:p>
        </p:txBody>
      </p:sp>
      <p:pic>
        <p:nvPicPr>
          <p:cNvPr id="7" name="Содержимое 6" descr="1251223388_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785926"/>
            <a:ext cx="5734064" cy="4000527"/>
          </a:xfrm>
        </p:spPr>
      </p:pic>
    </p:spTree>
  </p:cSld>
  <p:clrMapOvr>
    <a:masterClrMapping/>
  </p:clrMapOvr>
  <p:transition>
    <p:wipe dir="r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C000"/>
                </a:solidFill>
              </a:rPr>
              <a:t>Узелковый батик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291534"/>
            <a:ext cx="3440071" cy="4566466"/>
          </a:xfrm>
        </p:spPr>
      </p:pic>
      <p:pic>
        <p:nvPicPr>
          <p:cNvPr id="8" name="Содержимое 7" descr="n10927-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2420888"/>
            <a:ext cx="3714776" cy="3714776"/>
          </a:xfrm>
        </p:spPr>
      </p:pic>
    </p:spTree>
  </p:cSld>
  <p:clrMapOvr>
    <a:masterClrMapping/>
  </p:clrMapOvr>
  <p:transition>
    <p:wipe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8377270" cy="5880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Домашнее задание:</a:t>
            </a:r>
          </a:p>
          <a:p>
            <a:endParaRPr lang="ru-RU" sz="2400" b="1" dirty="0" smtClean="0"/>
          </a:p>
          <a:p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Создать (нарисовать) эскиз для выполнения сувенира из фарфора, фаянса, глины, стекла,  как показано выше.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/>
              <a:t>	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2800" b="1" u="sng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Выставочное искусство </a:t>
            </a:r>
            <a:r>
              <a:rPr lang="ru-RU" sz="2800" dirty="0" smtClean="0">
                <a:solidFill>
                  <a:srgbClr val="C00000"/>
                </a:solidFill>
              </a:rPr>
              <a:t>- авторские художественные произведения, в которых наиболее ярко проявлена творческая индивидуальность профессионального художника, в единственном экземпляре.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		Художник-прикладник свободен в осуществлении творческих замыслов. Он экспериментирует с материалом, формой, цветом, создавая каждый раз что-то новое.</a:t>
            </a:r>
          </a:p>
          <a:p>
            <a:pPr>
              <a:buNone/>
            </a:pPr>
            <a:endParaRPr lang="ru-RU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		Современное декоративно-прикладное искусство очень разнообразно – это керамика, стекло, металл, гобелен, батик, мода и многое другое.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3"/>
            <a:ext cx="8715436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Керамика – это изделия из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цветной</a:t>
            </a:r>
            <a:b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обожженной глины. 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571472" y="1785926"/>
            <a:ext cx="8001056" cy="47394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sz="3000" b="1" dirty="0" smtClean="0">
                <a:solidFill>
                  <a:srgbClr val="7030A0"/>
                </a:solidFill>
                <a:effectLst/>
              </a:rPr>
              <a:t>В </a:t>
            </a:r>
            <a:r>
              <a:rPr lang="ru-RU" sz="3000" b="1" dirty="0">
                <a:solidFill>
                  <a:srgbClr val="7030A0"/>
                </a:solidFill>
                <a:effectLst/>
              </a:rPr>
              <a:t>зависимости от строения различают </a:t>
            </a:r>
            <a:r>
              <a:rPr lang="ru-RU" sz="3000" b="1" i="1" dirty="0">
                <a:solidFill>
                  <a:srgbClr val="7030A0"/>
                </a:solidFill>
                <a:effectLst/>
              </a:rPr>
              <a:t>тонкую керамику </a:t>
            </a:r>
            <a:r>
              <a:rPr lang="ru-RU" sz="3000" b="1" dirty="0">
                <a:solidFill>
                  <a:srgbClr val="7030A0"/>
                </a:solidFill>
                <a:effectLst/>
              </a:rPr>
              <a:t>(черепок стекловидный или мелкозернистый) и </a:t>
            </a:r>
            <a:r>
              <a:rPr lang="ru-RU" sz="3000" b="1" i="1" dirty="0">
                <a:solidFill>
                  <a:srgbClr val="7030A0"/>
                </a:solidFill>
                <a:effectLst/>
              </a:rPr>
              <a:t>грубую</a:t>
            </a:r>
            <a:r>
              <a:rPr lang="ru-RU" sz="3000" b="1" dirty="0">
                <a:solidFill>
                  <a:srgbClr val="7030A0"/>
                </a:solidFill>
                <a:effectLst/>
              </a:rPr>
              <a:t> (черепок крупнозернистый). Основные виды тонкой керамики — </a:t>
            </a:r>
            <a:r>
              <a:rPr lang="ru-RU" sz="3000" b="1" i="1" dirty="0">
                <a:solidFill>
                  <a:srgbClr val="7030A0"/>
                </a:solidFill>
                <a:effectLst/>
              </a:rPr>
              <a:t>фарфор, полуфарфор, фаянс, майолика.</a:t>
            </a:r>
            <a:r>
              <a:rPr lang="ru-RU" sz="3000" b="1" dirty="0">
                <a:solidFill>
                  <a:srgbClr val="7030A0"/>
                </a:solidFill>
                <a:effectLst/>
              </a:rPr>
              <a:t> Основной вид грубой керамики — </a:t>
            </a:r>
            <a:r>
              <a:rPr lang="ru-RU" sz="3000" b="1" i="1" dirty="0">
                <a:solidFill>
                  <a:srgbClr val="7030A0"/>
                </a:solidFill>
                <a:effectLst/>
              </a:rPr>
              <a:t>гончарная </a:t>
            </a:r>
            <a:r>
              <a:rPr lang="ru-RU" sz="3000" b="1" i="1" dirty="0" smtClean="0">
                <a:solidFill>
                  <a:srgbClr val="7030A0"/>
                </a:solidFill>
                <a:effectLst/>
              </a:rPr>
              <a:t>керамика</a:t>
            </a:r>
            <a:r>
              <a:rPr lang="ru-RU" sz="3000" b="1" dirty="0" smtClean="0">
                <a:solidFill>
                  <a:srgbClr val="7030A0"/>
                </a:solidFill>
                <a:effectLst/>
              </a:rPr>
              <a:t>. </a:t>
            </a:r>
          </a:p>
          <a:p>
            <a:pPr>
              <a:buNone/>
            </a:pPr>
            <a:r>
              <a:rPr lang="ru-RU" sz="3000" b="1" dirty="0">
                <a:solidFill>
                  <a:srgbClr val="7030A0"/>
                </a:solidFill>
                <a:effectLst/>
              </a:rPr>
              <a:t>	</a:t>
            </a:r>
            <a:r>
              <a:rPr lang="ru-RU" sz="3000" b="1" dirty="0" smtClean="0">
                <a:solidFill>
                  <a:srgbClr val="7030A0"/>
                </a:solidFill>
                <a:effectLst/>
              </a:rPr>
              <a:t>	В современном  декоративном искусстве керамику применяют в оформлении помещений, раскрывают новые пластические возможности материала, создают новые оригинальные формы и целые композиции. </a:t>
            </a:r>
            <a:endParaRPr lang="ru-RU" sz="3000" b="1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572428" cy="1143000"/>
          </a:xfrm>
        </p:spPr>
        <p:txBody>
          <a:bodyPr/>
          <a:lstStyle/>
          <a:p>
            <a:r>
              <a:rPr lang="ru-RU" dirty="0" smtClean="0"/>
              <a:t>              Фарфор</a:t>
            </a:r>
            <a:endParaRPr lang="ru-RU" dirty="0"/>
          </a:p>
        </p:txBody>
      </p:sp>
      <p:pic>
        <p:nvPicPr>
          <p:cNvPr id="10" name="Содержимое 9" descr="foto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69084"/>
            <a:ext cx="4244280" cy="3183210"/>
          </a:xfrm>
        </p:spPr>
      </p:pic>
      <p:pic>
        <p:nvPicPr>
          <p:cNvPr id="11" name="Содержимое 10" descr="jhzu92r64itmw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97112" y="1920875"/>
            <a:ext cx="3540776" cy="4433888"/>
          </a:xfrm>
        </p:spPr>
      </p:pic>
    </p:spTree>
  </p:cSld>
  <p:clrMapOvr>
    <a:masterClrMapping/>
  </p:clrMapOvr>
  <p:transition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Фаянс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04551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5" name="Содержимое 14" descr="120915211812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86375" y="1933570"/>
            <a:ext cx="3043238" cy="4059248"/>
          </a:xfrm>
        </p:spPr>
      </p:pic>
      <p:sp>
        <p:nvSpPr>
          <p:cNvPr id="20483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6" name="Rectangle 6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7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8" name="Rectangle 8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0" name="Rectangle 10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heck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Майолика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1314371968_31af0123e041t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4824"/>
            <a:ext cx="4038600" cy="4824536"/>
          </a:xfrm>
          <a:effectLst>
            <a:softEdge rad="317500"/>
          </a:effectLst>
        </p:spPr>
      </p:pic>
      <p:pic>
        <p:nvPicPr>
          <p:cNvPr id="12" name="Содержимое 11" descr="103886475_Maiolica_17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199" y="1916832"/>
            <a:ext cx="4210081" cy="4536504"/>
          </a:xfrm>
          <a:effectLst>
            <a:softEdge rad="317500"/>
          </a:effectLst>
        </p:spPr>
      </p:pic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4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1" y="714356"/>
            <a:ext cx="8202640" cy="5715040"/>
          </a:xfrm>
          <a:effectLst>
            <a:softEdge rad="317500"/>
          </a:effectLst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3635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1340768"/>
            <a:ext cx="53879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Сувениры из глины</a:t>
            </a:r>
            <a:endParaRPr lang="ru-RU" dirty="0"/>
          </a:p>
        </p:txBody>
      </p:sp>
      <p:pic>
        <p:nvPicPr>
          <p:cNvPr id="10" name="Содержимое 9" descr="278x278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3571899" cy="4165633"/>
          </a:xfrm>
          <a:effectLst>
            <a:softEdge rad="317500"/>
          </a:effectLst>
        </p:spPr>
      </p:pic>
      <p:pic>
        <p:nvPicPr>
          <p:cNvPr id="9" name="Содержимое 8" descr="81593441_9331511503676m750x740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000240"/>
            <a:ext cx="4038600" cy="4453096"/>
          </a:xfrm>
          <a:effectLst>
            <a:softEdge rad="317500"/>
          </a:effectLst>
        </p:spPr>
      </p:pic>
    </p:spTree>
  </p:cSld>
  <p:clrMapOvr>
    <a:masterClrMapping/>
  </p:clrMapOvr>
  <p:transition>
    <p:wheel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</TotalTime>
  <Words>137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Современное выставочное искусство Урок ИЗО  5 класс</vt:lpstr>
      <vt:lpstr>Слайд 2</vt:lpstr>
      <vt:lpstr> Керамика – это изделия из цветной  обожженной глины. </vt:lpstr>
      <vt:lpstr>              Фарфор</vt:lpstr>
      <vt:lpstr>                    Фаянс</vt:lpstr>
      <vt:lpstr>                 Майолика</vt:lpstr>
      <vt:lpstr>Слайд 7</vt:lpstr>
      <vt:lpstr>Слайд 8</vt:lpstr>
      <vt:lpstr>          Сувениры из глины</vt:lpstr>
      <vt:lpstr>Художественное стекло</vt:lpstr>
      <vt:lpstr>Художественное стекло</vt:lpstr>
      <vt:lpstr>Слайд 12</vt:lpstr>
      <vt:lpstr>Гобелен – это художественно исполненный  тканый ковер для украшения стены.</vt:lpstr>
      <vt:lpstr>Батик- техника росписи тканей, многоцветная ткань, рисунок на которую наносится ручным способом.</vt:lpstr>
      <vt:lpstr>Слайд 15</vt:lpstr>
      <vt:lpstr>            Узелковый батик</vt:lpstr>
      <vt:lpstr>Слайд 17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выставочное искусство</dc:title>
  <dc:creator>Светлана</dc:creator>
  <cp:lastModifiedBy>Администратор 4</cp:lastModifiedBy>
  <cp:revision>51</cp:revision>
  <dcterms:created xsi:type="dcterms:W3CDTF">2011-02-07T18:34:33Z</dcterms:created>
  <dcterms:modified xsi:type="dcterms:W3CDTF">2024-04-26T12:38:22Z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1081888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