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58" r:id="rId10"/>
    <p:sldId id="259" r:id="rId11"/>
    <p:sldId id="260" r:id="rId12"/>
    <p:sldId id="262" r:id="rId13"/>
    <p:sldId id="264" r:id="rId14"/>
    <p:sldId id="266" r:id="rId15"/>
    <p:sldId id="28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3300"/>
    <a:srgbClr val="99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0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3E8C3-11DC-4AAB-B1ED-527F5868B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51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AD7C3-96CF-41C9-8A7F-D351A25D0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98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B0E39-453E-4D16-BFFA-301778C41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52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C75C9-CC53-49D3-BCF6-534442E8A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54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96741-98CB-4843-8C47-A58000663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24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632EA-082E-450D-9147-94487829C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39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F2692-90CF-4999-A84C-B0E8B4283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578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25714-9D70-493D-BE4C-6897592D8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98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7E75-4C2C-4528-BF32-DAB0E0A6F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73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EB47-972A-4127-8992-8CB3F6AEB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49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53B7E-8A5A-4C1D-A065-B90AFF302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61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5C7FC-2D1E-415C-AA49-CBA04BE35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51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CF85-42E2-4D34-A5ED-4B91FDB47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84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65627F4-C3E7-43AA-97B4-738FC070C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2420888"/>
            <a:ext cx="8229600" cy="1000125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pPr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36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Поэзия повседневной жизни. </a:t>
            </a:r>
            <a:br>
              <a:rPr lang="ru-RU" sz="36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Бытовой жанр</a:t>
            </a:r>
            <a:r>
              <a:rPr lang="ru-RU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0099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«На пашне. Весна.»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А.Венецианов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9" name="Picture 7" descr="нА ПАШНЕ 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14750" y="1571625"/>
            <a:ext cx="5229225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5"/>
          <p:cNvSpPr txBox="1">
            <a:spLocks/>
          </p:cNvSpPr>
          <p:nvPr/>
        </p:nvSpPr>
        <p:spPr bwMode="auto">
          <a:xfrm>
            <a:off x="214313" y="1643063"/>
            <a:ext cx="46799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Пойду я во чисто поле – 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красное солнце 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Стану я во чистом поле,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ровное место 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Облаками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облачуся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Небесами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покроюся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главу свою кладу.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Красное солнце,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Подпояшусь светлыми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узорами…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 русской красавицы</a:t>
            </a:r>
          </a:p>
        </p:txBody>
      </p:sp>
      <p:pic>
        <p:nvPicPr>
          <p:cNvPr id="11264" name="Picture 0" descr="rДевушка В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14875" y="1500188"/>
            <a:ext cx="3962400" cy="444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429125" y="6215063"/>
            <a:ext cx="48974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bg1"/>
                </a:solidFill>
              </a:rPr>
              <a:t>«Жница»</a:t>
            </a: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0" y="2071688"/>
            <a:ext cx="457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bg1"/>
                </a:solidFill>
              </a:rPr>
              <a:t>Есть женщины в русских </a:t>
            </a:r>
            <a:r>
              <a:rPr lang="ru-RU" altLang="ru-RU" b="1" dirty="0" smtClean="0">
                <a:solidFill>
                  <a:schemeClr val="bg1"/>
                </a:solidFill>
              </a:rPr>
              <a:t>селеньях</a:t>
            </a:r>
          </a:p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</a:rPr>
              <a:t>С </a:t>
            </a:r>
            <a:r>
              <a:rPr lang="ru-RU" altLang="ru-RU" b="1" dirty="0">
                <a:solidFill>
                  <a:schemeClr val="bg1"/>
                </a:solidFill>
              </a:rPr>
              <a:t>спокойною важностью </a:t>
            </a:r>
            <a:r>
              <a:rPr lang="ru-RU" altLang="ru-RU" b="1" dirty="0" smtClean="0">
                <a:solidFill>
                  <a:schemeClr val="bg1"/>
                </a:solidFill>
              </a:rPr>
              <a:t>лиц,</a:t>
            </a:r>
          </a:p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</a:rPr>
              <a:t>С </a:t>
            </a:r>
            <a:r>
              <a:rPr lang="ru-RU" altLang="ru-RU" b="1" dirty="0">
                <a:solidFill>
                  <a:schemeClr val="bg1"/>
                </a:solidFill>
              </a:rPr>
              <a:t>красивою силой в движеньях</a:t>
            </a:r>
            <a:br>
              <a:rPr lang="ru-RU" altLang="ru-RU" b="1" dirty="0">
                <a:solidFill>
                  <a:schemeClr val="bg1"/>
                </a:solidFill>
              </a:rPr>
            </a:br>
            <a:r>
              <a:rPr lang="ru-RU" altLang="ru-RU" b="1" dirty="0" smtClean="0">
                <a:solidFill>
                  <a:schemeClr val="bg1"/>
                </a:solidFill>
              </a:rPr>
              <a:t>С </a:t>
            </a:r>
            <a:r>
              <a:rPr lang="ru-RU" altLang="ru-RU" b="1" dirty="0">
                <a:solidFill>
                  <a:schemeClr val="bg1"/>
                </a:solidFill>
              </a:rPr>
              <a:t>походкой, со взглядом цариц.   </a:t>
            </a:r>
            <a:br>
              <a:rPr lang="ru-RU" altLang="ru-RU" b="1" dirty="0">
                <a:solidFill>
                  <a:schemeClr val="bg1"/>
                </a:solidFill>
              </a:rPr>
            </a:br>
            <a:r>
              <a:rPr lang="ru-RU" altLang="ru-RU" b="1" dirty="0" smtClean="0">
                <a:solidFill>
                  <a:schemeClr val="bg1"/>
                </a:solidFill>
              </a:rPr>
              <a:t>Красавица </a:t>
            </a:r>
            <a:r>
              <a:rPr lang="ru-RU" altLang="ru-RU" b="1" dirty="0">
                <a:solidFill>
                  <a:schemeClr val="bg1"/>
                </a:solidFill>
              </a:rPr>
              <a:t>миру на диво</a:t>
            </a:r>
            <a:r>
              <a:rPr lang="ru-RU" altLang="ru-RU" b="1" dirty="0" smtClean="0">
                <a:solidFill>
                  <a:schemeClr val="bg1"/>
                </a:solidFill>
              </a:rPr>
              <a:t>:</a:t>
            </a:r>
          </a:p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</a:rPr>
              <a:t>Румяна</a:t>
            </a:r>
            <a:r>
              <a:rPr lang="ru-RU" altLang="ru-RU" b="1" dirty="0">
                <a:solidFill>
                  <a:schemeClr val="bg1"/>
                </a:solidFill>
              </a:rPr>
              <a:t>, стройна, </a:t>
            </a:r>
            <a:r>
              <a:rPr lang="ru-RU" altLang="ru-RU" b="1" dirty="0" smtClean="0">
                <a:solidFill>
                  <a:schemeClr val="bg1"/>
                </a:solidFill>
              </a:rPr>
              <a:t>высока,</a:t>
            </a:r>
          </a:p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</a:rPr>
              <a:t>Во </a:t>
            </a:r>
            <a:r>
              <a:rPr lang="ru-RU" altLang="ru-RU" b="1" dirty="0">
                <a:solidFill>
                  <a:schemeClr val="bg1"/>
                </a:solidFill>
              </a:rPr>
              <a:t>всякой одежде красива,</a:t>
            </a:r>
            <a:br>
              <a:rPr lang="ru-RU" altLang="ru-RU" b="1" dirty="0">
                <a:solidFill>
                  <a:schemeClr val="bg1"/>
                </a:solidFill>
              </a:rPr>
            </a:br>
            <a:r>
              <a:rPr lang="ru-RU" altLang="ru-RU" b="1" dirty="0" smtClean="0">
                <a:solidFill>
                  <a:schemeClr val="bg1"/>
                </a:solidFill>
              </a:rPr>
              <a:t>Во </a:t>
            </a:r>
            <a:r>
              <a:rPr lang="ru-RU" altLang="ru-RU" b="1" dirty="0">
                <a:solidFill>
                  <a:schemeClr val="bg1"/>
                </a:solidFill>
              </a:rPr>
              <a:t>всякой работе ловка.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bg1"/>
                </a:solidFill>
              </a:rPr>
              <a:t>Дети в произведениях художника</a:t>
            </a:r>
          </a:p>
        </p:txBody>
      </p:sp>
      <p:pic>
        <p:nvPicPr>
          <p:cNvPr id="17416" name="Picture 8" descr="вОТ -ТЕ И БАТЬКИН ОБЕ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94781" y="1556792"/>
            <a:ext cx="396716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50825" y="5949950"/>
            <a:ext cx="44656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 sz="2400" b="1" dirty="0">
              <a:solidFill>
                <a:schemeClr val="tx2"/>
              </a:solidFill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2515755" y="6238081"/>
            <a:ext cx="44656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bg1"/>
                </a:solidFill>
              </a:rPr>
              <a:t>«Вот - те и </a:t>
            </a:r>
            <a:r>
              <a:rPr lang="ru-RU" altLang="ru-RU" sz="2400" b="1" dirty="0" err="1">
                <a:solidFill>
                  <a:schemeClr val="bg1"/>
                </a:solidFill>
              </a:rPr>
              <a:t>батькин</a:t>
            </a:r>
            <a:r>
              <a:rPr lang="ru-RU" altLang="ru-RU" sz="2400" b="1" dirty="0">
                <a:solidFill>
                  <a:schemeClr val="bg1"/>
                </a:solidFill>
              </a:rPr>
              <a:t> обед»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Федотов Павел Андреевич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(1815-1852)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339975" y="1196975"/>
            <a:ext cx="5111750" cy="576263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«Сватовство майора» 1848 г.</a:t>
            </a:r>
          </a:p>
        </p:txBody>
      </p:sp>
      <p:pic>
        <p:nvPicPr>
          <p:cNvPr id="27654" name="Picture 6" descr="Сватовство майор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19250" y="1773238"/>
            <a:ext cx="6202363" cy="4802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Перов Василий Григорьевич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( 1833-1882)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300788" y="1600200"/>
            <a:ext cx="2592387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ru-RU" altLang="ru-RU" sz="2800" dirty="0" smtClean="0"/>
          </a:p>
        </p:txBody>
      </p:sp>
      <p:pic>
        <p:nvPicPr>
          <p:cNvPr id="24580" name="Picture 7" descr="трой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63688" y="1700808"/>
            <a:ext cx="5545137" cy="405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3707904" y="5876925"/>
            <a:ext cx="20161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b="1" dirty="0" smtClean="0">
                <a:solidFill>
                  <a:schemeClr val="bg1"/>
                </a:solidFill>
              </a:rPr>
              <a:t>«Тройка»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Нарисовать картину в бытовом жанре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1430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Бытовой жанр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жанр изобразительного искусства, посвящённый повседневной частной и общественной жизни, обычно современной художнику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844824"/>
            <a:ext cx="3683153" cy="4122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4860032" y="6109917"/>
            <a:ext cx="40679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9900"/>
                </a:solidFill>
              </a:rPr>
              <a:t>«Опять двойка» Ф.П. Решетников</a:t>
            </a:r>
            <a:endParaRPr lang="ru-RU" b="1" dirty="0">
              <a:solidFill>
                <a:srgbClr val="0099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531" y="2204864"/>
            <a:ext cx="3722458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726849" y="5893893"/>
            <a:ext cx="35461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9900"/>
                </a:solidFill>
              </a:rPr>
              <a:t>«Не ждали» И.Е. Репин</a:t>
            </a:r>
            <a:endParaRPr lang="ru-RU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31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бытовому жанру относятся бытовая (жанровая) живопись, графика и скульптура, преимущественно небольших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размеров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://auto.ur.ru/img/books_covers/1005627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874" y="2382279"/>
            <a:ext cx="451152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img-fotki.yandex.ru/get/4805/kira-nnov2010.22/0_3b609_aa82fcc4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6377" y="1772816"/>
            <a:ext cx="3348037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396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в первобытном искусстве известны сцены повседневной жизни: охота, шествия,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обряды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844824"/>
            <a:ext cx="3749006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276872"/>
            <a:ext cx="489466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83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древнегреческой вазописи и рельефах появились бытовые, несложные сюжеты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1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0807" y="1556792"/>
            <a:ext cx="4043193" cy="4525963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5364088" y="6198692"/>
            <a:ext cx="3758208" cy="542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9900"/>
                </a:solidFill>
              </a:rPr>
              <a:t>«Дионис на пиратской лодке</a:t>
            </a:r>
            <a:r>
              <a:rPr lang="ru-RU" b="1" dirty="0" smtClean="0">
                <a:solidFill>
                  <a:srgbClr val="009900"/>
                </a:solidFill>
              </a:rPr>
              <a:t>» </a:t>
            </a:r>
            <a:r>
              <a:rPr lang="ru-RU" b="1" dirty="0" err="1" smtClean="0">
                <a:solidFill>
                  <a:srgbClr val="009900"/>
                </a:solidFill>
              </a:rPr>
              <a:t>Эксекий</a:t>
            </a:r>
            <a:endParaRPr lang="ru-RU" b="1" dirty="0">
              <a:solidFill>
                <a:srgbClr val="0099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13683"/>
            <a:ext cx="3425387" cy="439248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03449" y="5882597"/>
            <a:ext cx="3241608" cy="542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9900"/>
                </a:solidFill>
              </a:rPr>
              <a:t>«</a:t>
            </a:r>
            <a:r>
              <a:rPr lang="ru-RU" b="1" dirty="0">
                <a:solidFill>
                  <a:srgbClr val="009900"/>
                </a:solidFill>
              </a:rPr>
              <a:t>Юноша рассчитывается с гетерой</a:t>
            </a:r>
            <a:r>
              <a:rPr lang="ru-RU" b="1" dirty="0" smtClean="0">
                <a:solidFill>
                  <a:srgbClr val="009900"/>
                </a:solidFill>
              </a:rPr>
              <a:t>» </a:t>
            </a:r>
            <a:r>
              <a:rPr lang="ru-RU" b="1" dirty="0" err="1" smtClean="0">
                <a:solidFill>
                  <a:srgbClr val="009900"/>
                </a:solidFill>
              </a:rPr>
              <a:t>Полигнот</a:t>
            </a:r>
            <a:endParaRPr lang="ru-RU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97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810" y="1916832"/>
            <a:ext cx="8091868" cy="4032448"/>
          </a:xfrm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средневековье 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 возникали жанровые сцены, конкретные наблюдения повседневной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(в тесной связи с библейскими сюжетами)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6117571"/>
            <a:ext cx="3816424" cy="542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9900"/>
                </a:solidFill>
              </a:rPr>
              <a:t>«</a:t>
            </a:r>
            <a:r>
              <a:rPr lang="ru-RU" b="1" dirty="0">
                <a:solidFill>
                  <a:srgbClr val="009900"/>
                </a:solidFill>
              </a:rPr>
              <a:t>«Алтарь </a:t>
            </a:r>
            <a:r>
              <a:rPr lang="ru-RU" b="1" dirty="0" err="1">
                <a:solidFill>
                  <a:srgbClr val="009900"/>
                </a:solidFill>
              </a:rPr>
              <a:t>Мероде</a:t>
            </a:r>
            <a:r>
              <a:rPr lang="ru-RU" b="1" dirty="0">
                <a:solidFill>
                  <a:srgbClr val="009900"/>
                </a:solidFill>
              </a:rPr>
              <a:t>»</a:t>
            </a:r>
            <a:r>
              <a:rPr lang="ru-RU" b="1" dirty="0" smtClean="0">
                <a:solidFill>
                  <a:srgbClr val="009900"/>
                </a:solidFill>
              </a:rPr>
              <a:t>» Р. </a:t>
            </a:r>
            <a:r>
              <a:rPr lang="ru-RU" b="1" dirty="0" err="1" smtClean="0">
                <a:solidFill>
                  <a:srgbClr val="009900"/>
                </a:solidFill>
              </a:rPr>
              <a:t>Кампен</a:t>
            </a:r>
            <a:endParaRPr lang="ru-RU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84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С наступлением эпохи Возрождения в </a:t>
            </a:r>
            <a:r>
              <a:rPr lang="ru-RU" sz="2000" b="1" dirty="0" smtClean="0">
                <a:solidFill>
                  <a:schemeClr val="bg1"/>
                </a:solidFill>
              </a:rPr>
              <a:t>Европе религиозные </a:t>
            </a:r>
            <a:r>
              <a:rPr lang="ru-RU" sz="2000" b="1" dirty="0">
                <a:solidFill>
                  <a:schemeClr val="bg1"/>
                </a:solidFill>
              </a:rPr>
              <a:t>сцены в живописи стали насыщаться яркими бытовыми деталями.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 </a:t>
            </a:r>
            <a:r>
              <a:rPr lang="ru-RU" sz="2000" b="1" dirty="0">
                <a:solidFill>
                  <a:schemeClr val="bg1"/>
                </a:solidFill>
              </a:rPr>
              <a:t>XV веке появились изображения трудового народного быта в </a:t>
            </a:r>
            <a:r>
              <a:rPr lang="ru-RU" sz="2000" b="1" dirty="0" smtClean="0">
                <a:solidFill>
                  <a:schemeClr val="bg1"/>
                </a:solidFill>
              </a:rPr>
              <a:t>миниатюре, гравюре, светских росписях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580" y="1412776"/>
            <a:ext cx="2952328" cy="4802454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524387" y="6237312"/>
            <a:ext cx="2880320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9900"/>
                </a:solidFill>
              </a:rPr>
              <a:t>«Мастер Теней</a:t>
            </a:r>
            <a:r>
              <a:rPr lang="ru-RU" sz="1600" b="1" dirty="0" smtClean="0">
                <a:solidFill>
                  <a:srgbClr val="009900"/>
                </a:solidFill>
              </a:rPr>
              <a:t>»</a:t>
            </a:r>
          </a:p>
          <a:p>
            <a:pPr algn="ctr"/>
            <a:r>
              <a:rPr lang="ru-RU" sz="1600" b="1" dirty="0" smtClean="0">
                <a:solidFill>
                  <a:srgbClr val="009900"/>
                </a:solidFill>
              </a:rPr>
              <a:t> Братья </a:t>
            </a:r>
            <a:r>
              <a:rPr lang="ru-RU" sz="1600" b="1" dirty="0" err="1" smtClean="0">
                <a:solidFill>
                  <a:srgbClr val="009900"/>
                </a:solidFill>
              </a:rPr>
              <a:t>Лимбург</a:t>
            </a:r>
            <a:endParaRPr lang="ru-RU" sz="1600" b="1" dirty="0">
              <a:solidFill>
                <a:srgbClr val="0099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546908"/>
            <a:ext cx="3048000" cy="469040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189031" y="6350915"/>
            <a:ext cx="2880320" cy="542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9900"/>
                </a:solidFill>
              </a:rPr>
              <a:t>«Урожай»</a:t>
            </a:r>
          </a:p>
          <a:p>
            <a:pPr algn="ctr"/>
            <a:r>
              <a:rPr lang="ru-RU" sz="1600" b="1" dirty="0" smtClean="0">
                <a:solidFill>
                  <a:srgbClr val="009900"/>
                </a:solidFill>
              </a:rPr>
              <a:t> Ф. </a:t>
            </a:r>
            <a:r>
              <a:rPr lang="ru-RU" sz="1600" b="1" dirty="0" err="1" smtClean="0">
                <a:solidFill>
                  <a:srgbClr val="009900"/>
                </a:solidFill>
              </a:rPr>
              <a:t>дель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err="1" smtClean="0">
                <a:solidFill>
                  <a:srgbClr val="009900"/>
                </a:solidFill>
              </a:rPr>
              <a:t>Косса</a:t>
            </a:r>
            <a:endParaRPr lang="ru-RU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88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Окончательно европейский бытовой жанр сформировался в </a:t>
            </a:r>
            <a:r>
              <a:rPr lang="en-US" sz="2800" b="1" dirty="0" smtClean="0">
                <a:solidFill>
                  <a:schemeClr val="bg1"/>
                </a:solidFill>
              </a:rPr>
              <a:t>XVII </a:t>
            </a:r>
            <a:r>
              <a:rPr lang="ru-RU" sz="2800" b="1" dirty="0" smtClean="0">
                <a:solidFill>
                  <a:schemeClr val="bg1"/>
                </a:solidFill>
              </a:rPr>
              <a:t>веке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</a:rPr>
              <a:t>В это же время данный жанр разделился на два направления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387" y="1556792"/>
            <a:ext cx="368275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Демократическое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направление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5653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Идеализирующее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направление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846" y="2269588"/>
            <a:ext cx="3234655" cy="405410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58846" y="6237312"/>
            <a:ext cx="3234655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</a:rPr>
              <a:t>«</a:t>
            </a:r>
            <a:r>
              <a:rPr lang="ru-RU" sz="1400" b="1" dirty="0">
                <a:solidFill>
                  <a:srgbClr val="009900"/>
                </a:solidFill>
              </a:rPr>
              <a:t>Бедняки просят </a:t>
            </a:r>
            <a:r>
              <a:rPr lang="ru-RU" sz="1400" b="1" dirty="0" smtClean="0">
                <a:solidFill>
                  <a:srgbClr val="009900"/>
                </a:solidFill>
              </a:rPr>
              <a:t>милостыню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</a:rPr>
              <a:t> </a:t>
            </a:r>
            <a:r>
              <a:rPr lang="ru-RU" sz="1400" b="1" dirty="0">
                <a:solidFill>
                  <a:srgbClr val="009900"/>
                </a:solidFill>
              </a:rPr>
              <a:t>у дверей дома</a:t>
            </a:r>
            <a:r>
              <a:rPr lang="ru-RU" sz="1400" b="1" dirty="0" smtClean="0">
                <a:solidFill>
                  <a:srgbClr val="009900"/>
                </a:solidFill>
              </a:rPr>
              <a:t>»</a:t>
            </a:r>
          </a:p>
          <a:p>
            <a:pPr algn="ctr"/>
            <a:r>
              <a:rPr lang="ru-RU" sz="1400" b="1" dirty="0" err="1" smtClean="0">
                <a:solidFill>
                  <a:srgbClr val="009900"/>
                </a:solidFill>
              </a:rPr>
              <a:t>Хармес</a:t>
            </a:r>
            <a:r>
              <a:rPr lang="ru-RU" sz="1400" b="1" dirty="0" smtClean="0">
                <a:solidFill>
                  <a:srgbClr val="009900"/>
                </a:solidFill>
              </a:rPr>
              <a:t> </a:t>
            </a:r>
            <a:r>
              <a:rPr lang="ru-RU" sz="1400" b="1" dirty="0" err="1" smtClean="0">
                <a:solidFill>
                  <a:srgbClr val="009900"/>
                </a:solidFill>
              </a:rPr>
              <a:t>ван</a:t>
            </a:r>
            <a:r>
              <a:rPr lang="ru-RU" sz="1400" b="1" dirty="0" smtClean="0">
                <a:solidFill>
                  <a:srgbClr val="009900"/>
                </a:solidFill>
              </a:rPr>
              <a:t> Рейн Рембрандт</a:t>
            </a:r>
            <a:endParaRPr lang="ru-RU" sz="1400" b="1" dirty="0">
              <a:solidFill>
                <a:srgbClr val="0099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875" y="2239267"/>
            <a:ext cx="3168352" cy="411474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796136" y="6354008"/>
            <a:ext cx="2592288" cy="503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9900"/>
                </a:solidFill>
              </a:rPr>
              <a:t>«Дуэт»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</a:rPr>
              <a:t>Д. </a:t>
            </a:r>
            <a:r>
              <a:rPr lang="ru-RU" b="1" dirty="0" err="1" smtClean="0">
                <a:solidFill>
                  <a:srgbClr val="009900"/>
                </a:solidFill>
              </a:rPr>
              <a:t>Тенирс</a:t>
            </a:r>
            <a:endParaRPr lang="ru-RU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1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Алексей Гаврилович Венецианов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( 1780-1847)</a:t>
            </a:r>
          </a:p>
        </p:txBody>
      </p:sp>
      <p:pic>
        <p:nvPicPr>
          <p:cNvPr id="15363" name="Picture 7" descr="вЕНЕЦИАН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79463" y="1600200"/>
            <a:ext cx="3394075" cy="4525963"/>
          </a:xfr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16413" cy="49974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dirty="0" smtClean="0">
                <a:solidFill>
                  <a:schemeClr val="bg1"/>
                </a:solidFill>
              </a:rPr>
              <a:t>Русский живописец, один из основоположников бытового жанра в русской живописи.</a:t>
            </a:r>
          </a:p>
          <a:p>
            <a:pPr algn="ctr" eaLnBrk="1" hangingPunct="1">
              <a:buFontTx/>
              <a:buNone/>
            </a:pPr>
            <a:r>
              <a:rPr lang="ru-RU" altLang="ru-RU" sz="2800" dirty="0" smtClean="0">
                <a:solidFill>
                  <a:schemeClr val="bg1"/>
                </a:solidFill>
              </a:rPr>
              <a:t>Из купеческой семьи Тверской губернии. Родился в Москве.</a:t>
            </a:r>
          </a:p>
          <a:p>
            <a:pPr algn="ctr" eaLnBrk="1" hangingPunct="1">
              <a:buFontTx/>
              <a:buNone/>
            </a:pPr>
            <a:r>
              <a:rPr lang="ru-RU" altLang="ru-RU" sz="2800" dirty="0" smtClean="0">
                <a:solidFill>
                  <a:schemeClr val="bg1"/>
                </a:solidFill>
              </a:rPr>
              <a:t>Являлся почётным членом Академии художеств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2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12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12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12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ppt/theme/themeOverride6.xml><?xml version="1.0" encoding="utf-8"?>
<a:themeOverride xmlns:a="http://schemas.openxmlformats.org/drawingml/2006/main">
  <a:clrScheme name="Оформление по умолчанию 7">
    <a:dk1>
      <a:srgbClr val="5C1F00"/>
    </a:dk1>
    <a:lt1>
      <a:srgbClr val="FFFFFF"/>
    </a:lt1>
    <a:dk2>
      <a:srgbClr val="800000"/>
    </a:dk2>
    <a:lt2>
      <a:srgbClr val="DFD293"/>
    </a:lt2>
    <a:accent1>
      <a:srgbClr val="CC3300"/>
    </a:accent1>
    <a:accent2>
      <a:srgbClr val="BE7960"/>
    </a:accent2>
    <a:accent3>
      <a:srgbClr val="C0AAAA"/>
    </a:accent3>
    <a:accent4>
      <a:srgbClr val="DADADA"/>
    </a:accent4>
    <a:accent5>
      <a:srgbClr val="E2ADAA"/>
    </a:accent5>
    <a:accent6>
      <a:srgbClr val="AC6D56"/>
    </a:accent6>
    <a:hlink>
      <a:srgbClr val="FFFF99"/>
    </a:hlink>
    <a:folHlink>
      <a:srgbClr val="D3A219"/>
    </a:folHlink>
  </a:clrScheme>
</a:themeOverride>
</file>

<file path=ppt/theme/themeOverride7.xml><?xml version="1.0" encoding="utf-8"?>
<a:themeOverride xmlns:a="http://schemas.openxmlformats.org/drawingml/2006/main">
  <a:clrScheme name="Оформление по умолчанию 7">
    <a:dk1>
      <a:srgbClr val="5C1F00"/>
    </a:dk1>
    <a:lt1>
      <a:srgbClr val="FFFFFF"/>
    </a:lt1>
    <a:dk2>
      <a:srgbClr val="800000"/>
    </a:dk2>
    <a:lt2>
      <a:srgbClr val="DFD293"/>
    </a:lt2>
    <a:accent1>
      <a:srgbClr val="CC3300"/>
    </a:accent1>
    <a:accent2>
      <a:srgbClr val="BE7960"/>
    </a:accent2>
    <a:accent3>
      <a:srgbClr val="C0AAAA"/>
    </a:accent3>
    <a:accent4>
      <a:srgbClr val="DADADA"/>
    </a:accent4>
    <a:accent5>
      <a:srgbClr val="E2ADAA"/>
    </a:accent5>
    <a:accent6>
      <a:srgbClr val="AC6D56"/>
    </a:accent6>
    <a:hlink>
      <a:srgbClr val="FFFF99"/>
    </a:hlink>
    <a:folHlink>
      <a:srgbClr val="D3A21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262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  Поэзия повседневной жизни.  Бытовой жанр </vt:lpstr>
      <vt:lpstr>Бытовой жанр - жанр изобразительного искусства, посвящённый повседневной частной и общественной жизни, обычно современной художнику</vt:lpstr>
      <vt:lpstr>К бытовому жанру относятся бытовая (жанровая) живопись, графика и скульптура, преимущественно небольших размеров</vt:lpstr>
      <vt:lpstr>Уже в первобытном искусстве известны сцены повседневной жизни: охота, шествия, обряды</vt:lpstr>
      <vt:lpstr> В древнегреческой вазописи и рельефах появились бытовые, несложные сюжеты</vt:lpstr>
      <vt:lpstr>Слайд 6</vt:lpstr>
      <vt:lpstr>С наступлением эпохи Возрождения в Европе религиозные сцены в живописи стали насыщаться яркими бытовыми деталями.  В XV веке появились изображения трудового народного быта в миниатюре, гравюре, светских росписях</vt:lpstr>
      <vt:lpstr>Окончательно европейский бытовой жанр сформировался в XVII веке. В это же время данный жанр разделился на два направления</vt:lpstr>
      <vt:lpstr>Алексей Гаврилович Венецианов ( 1780-1847)</vt:lpstr>
      <vt:lpstr>«На пашне. Весна.» А.Венецианов</vt:lpstr>
      <vt:lpstr>Образ русской красавицы</vt:lpstr>
      <vt:lpstr>Дети в произведениях художника</vt:lpstr>
      <vt:lpstr>Федотов Павел Андреевич (1815-1852)</vt:lpstr>
      <vt:lpstr>Перов Василий Григорьевич ( 1833-1882)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Поэзия повседневности</dc:title>
  <dc:creator>Felix</dc:creator>
  <cp:lastModifiedBy>Администратор 4</cp:lastModifiedBy>
  <cp:revision>28</cp:revision>
  <dcterms:created xsi:type="dcterms:W3CDTF">2007-11-29T06:06:54Z</dcterms:created>
  <dcterms:modified xsi:type="dcterms:W3CDTF">2024-04-27T04:05:19Z</dcterms:modified>
</cp:coreProperties>
</file>