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3" r:id="rId4"/>
    <p:sldId id="266" r:id="rId5"/>
    <p:sldId id="267" r:id="rId6"/>
    <p:sldId id="268" r:id="rId7"/>
    <p:sldId id="264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1F9AE2-C0EE-40E0-A866-F5413607862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81C157-3055-48A1-80FB-05E3FF288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leksey77\Рабочий стол\3a6d3_b4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3"/>
            <a:ext cx="4110026" cy="308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Documents and Settings\Aleksey77\Рабочий стол\2009_09_18_08_24_2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 rot="5400000">
            <a:off x="3649865" y="1106465"/>
            <a:ext cx="857256" cy="82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&amp;vcy;&amp;ocy;&amp;lcy;&amp;kcy;&amp;icy; - &amp;Scy;&amp;ocy;&amp;chcy;&amp;icy;&amp;ncy;&amp;iecy;&amp;ncy;&amp;icy;&amp;yacy; &amp;dcy;&amp;lcy;&amp;yacy; &amp;shcy;&amp;kcy;&amp;ocy;&amp;lcy;&amp;softcy;&amp;ncy;&amp;icy;&amp;kcy;&amp;ocy;&amp;v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262282" cy="244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Aleksey77\Рабочий стол\1255512326_1231185600_werewolf_calender_2009___july_by_novaw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357562"/>
            <a:ext cx="3589738" cy="331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верх 8"/>
          <p:cNvSpPr/>
          <p:nvPr/>
        </p:nvSpPr>
        <p:spPr>
          <a:xfrm rot="5400000">
            <a:off x="3985939" y="4586565"/>
            <a:ext cx="857256" cy="82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000" b="1">
                <a:solidFill>
                  <a:srgbClr val="C00000"/>
                </a:solidFill>
              </a:rPr>
              <a:t>Размножение</a:t>
            </a:r>
            <a:r>
              <a:rPr lang="ru-RU" sz="3600" b="1">
                <a:solidFill>
                  <a:srgbClr val="000066"/>
                </a:solidFill>
              </a:rPr>
              <a:t> –  увеличение числа особей определенного вида</a:t>
            </a:r>
            <a:endParaRPr lang="ru-RU" sz="3600" b="1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 l="2222" t="1666" r="4443" b="1666"/>
          <a:stretch>
            <a:fillRect/>
          </a:stretch>
        </p:blipFill>
        <p:spPr bwMode="auto">
          <a:xfrm>
            <a:off x="304800" y="19050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5022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8889" r="13333"/>
          <a:stretch>
            <a:fillRect/>
          </a:stretch>
        </p:blipFill>
        <p:spPr bwMode="auto">
          <a:xfrm>
            <a:off x="642910" y="785794"/>
            <a:ext cx="3754531" cy="296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b="4702"/>
          <a:stretch>
            <a:fillRect/>
          </a:stretch>
        </p:blipFill>
        <p:spPr bwMode="auto">
          <a:xfrm>
            <a:off x="4857752" y="857232"/>
            <a:ext cx="3685254" cy="279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25600"/>
          <a:stretch>
            <a:fillRect/>
          </a:stretch>
        </p:blipFill>
        <p:spPr bwMode="auto">
          <a:xfrm>
            <a:off x="785786" y="3714752"/>
            <a:ext cx="3571900" cy="300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3154"/>
          <a:stretch>
            <a:fillRect/>
          </a:stretch>
        </p:blipFill>
        <p:spPr bwMode="auto">
          <a:xfrm>
            <a:off x="4857752" y="3643314"/>
            <a:ext cx="3857024" cy="294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0"/>
            <a:ext cx="8643966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БЕЗ РАСТЕНИЙ НЕВОЗМОЖНА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Размножение </a:t>
            </a:r>
            <a:r>
              <a:rPr lang="ru-RU" sz="2800" b="1" dirty="0" smtClean="0"/>
              <a:t>– это </a:t>
            </a:r>
            <a:r>
              <a:rPr lang="ru-RU" sz="2800" b="1" dirty="0" smtClean="0">
                <a:solidFill>
                  <a:srgbClr val="FFFF00"/>
                </a:solidFill>
              </a:rPr>
              <a:t>свойство живого организма, которое заключается  в увеличении числа особей.</a:t>
            </a:r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2.Половое размножение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это размножение,  которое происходит при помощи женских и мужских 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ПОЛОВЫХ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клеток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ГАМЕТ.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результате полового размножения возникает особая клетка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ЗИГОТА.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зиготы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развивается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ЗАРОДЫШ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будущего растения с признаками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организм с признаками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ОБОИХ РОДИТЕЛЕЙ.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eaLnBrk="0" hangingPunct="0"/>
            <a:endParaRPr lang="ru-RU" sz="24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12" name="AutoShape 5"/>
          <p:cNvCxnSpPr>
            <a:cxnSpLocks noChangeShapeType="1"/>
          </p:cNvCxnSpPr>
          <p:nvPr/>
        </p:nvCxnSpPr>
        <p:spPr bwMode="auto">
          <a:xfrm rot="10800000" flipV="1">
            <a:off x="2714612" y="1714488"/>
            <a:ext cx="1071569" cy="3667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13" name="AutoShape 6"/>
          <p:cNvCxnSpPr>
            <a:cxnSpLocks noChangeShapeType="1"/>
          </p:cNvCxnSpPr>
          <p:nvPr/>
        </p:nvCxnSpPr>
        <p:spPr bwMode="auto">
          <a:xfrm>
            <a:off x="5357818" y="1714488"/>
            <a:ext cx="933448" cy="3667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2214554"/>
            <a:ext cx="3276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ЯЙЦЕКЛЕТКА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86314" y="2214554"/>
            <a:ext cx="4124356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СПЕРМИИ неподвижные у семенных растений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00232" y="3429000"/>
            <a:ext cx="5029200" cy="120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СПЕРМАТОЗОИДЫ  со жгутиком у споровых растений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18" name="Rectangle 8"/>
          <p:cNvSpPr>
            <a:spLocks noChangeArrowheads="1"/>
          </p:cNvSpPr>
          <p:nvPr/>
        </p:nvSpPr>
        <p:spPr bwMode="auto">
          <a:xfrm>
            <a:off x="0" y="142852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ГАМЕТЫ</a:t>
            </a:r>
            <a:endParaRPr lang="ru-RU" sz="2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668717" y="2617775"/>
            <a:ext cx="1520819" cy="1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410200"/>
            <a:ext cx="958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Оплодотворение – это </a:t>
            </a:r>
            <a:r>
              <a:rPr lang="ru-RU" sz="2800" b="1" dirty="0" smtClean="0">
                <a:solidFill>
                  <a:srgbClr val="00B050"/>
                </a:solidFill>
              </a:rPr>
              <a:t>процесс слияния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мужской и женской гамет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362200"/>
            <a:ext cx="2057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ЯЙЦЕКЛЕТКА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23622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СПЕРМАТОЗОИД (СПЕРМИЙ)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9400" y="24384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ЗИГОТА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362200" y="27432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 5"/>
          <p:cNvSpPr/>
          <p:nvPr/>
        </p:nvSpPr>
        <p:spPr>
          <a:xfrm>
            <a:off x="5562600" y="28194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990600"/>
            <a:ext cx="49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СХЕМА ОПЛОДОТВОРЕНИЯ</a:t>
            </a:r>
            <a:endParaRPr lang="ru-RU" sz="28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5798" y="4191000"/>
          <a:ext cx="7086602" cy="1676400"/>
        </p:xfrm>
        <a:graphic>
          <a:graphicData uri="http://schemas.openxmlformats.org/drawingml/2006/table">
            <a:tbl>
              <a:tblPr/>
              <a:tblGrid>
                <a:gridCol w="1418061"/>
                <a:gridCol w="1416210"/>
                <a:gridCol w="1418061"/>
                <a:gridCol w="1416209"/>
                <a:gridCol w="1418061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6575" algn="l"/>
                        </a:tabLst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stral" pitchFamily="66" charset="0"/>
                          <a:cs typeface="Times New Roman" pitchFamily="18" charset="0"/>
                        </a:rPr>
                        <a:t>♀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istral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6575" algn="l"/>
                        </a:tabLst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6575" algn="l"/>
                        </a:tabLst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stral" pitchFamily="66" charset="0"/>
                          <a:cs typeface="Times New Roman" pitchFamily="18" charset="0"/>
                        </a:rPr>
                        <a:t>♂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6575" algn="l"/>
                        </a:tabLst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46575" algn="l"/>
                        </a:tabLst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stral" pitchFamily="66" charset="0"/>
                          <a:cs typeface="Times New Roman" pitchFamily="18" charset="0"/>
                        </a:rPr>
                        <a:t>♀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7086600" y="4648200"/>
            <a:ext cx="381000" cy="228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 flipH="1">
            <a:off x="2590800" y="1447800"/>
            <a:ext cx="11430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953000" y="1447800"/>
            <a:ext cx="12954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295400" y="1828800"/>
            <a:ext cx="215741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ВЕГЕТАТИВНОЕ</a:t>
            </a:r>
            <a:endParaRPr lang="ru-RU" sz="2400" dirty="0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5562600" y="1828800"/>
            <a:ext cx="1905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СПОРОВОЕ</a:t>
            </a:r>
            <a:endParaRPr lang="ru-RU" sz="2400" dirty="0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1524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066800" y="9906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БЕСПОЛОЕ РАЗМНОЖЕНИЕ</a:t>
            </a:r>
            <a:endParaRPr lang="ru-RU" sz="2400" dirty="0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52400" y="251460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ВЕГЕТАТИВНОЕ РАЗМНОЖЕНИЕ 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это отделение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тела от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МАТЕРИНСКОГО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растения и развития из него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САМОСТОЯТЕЛЬНЫХ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организмов.</a:t>
            </a:r>
            <a:endParaRPr lang="ru-RU" sz="2800" b="1" dirty="0"/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родитель. Образующиеся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ДОЧЕРНИЕ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организмы по своим свойствам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ОДИНАКОВЫЕ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с 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МАТЕРИНСКИМ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растением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 к технологической карте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№1.</a:t>
            </a:r>
            <a:endParaRPr lang="ru-RU" sz="2800" dirty="0"/>
          </a:p>
          <a:p>
            <a:pPr marL="457200" indent="-457200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Спора – это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специализированная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клетка, которая отделяется от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материнского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организма и прорастает в новое растение</a:t>
            </a:r>
            <a:endParaRPr lang="ru-RU" sz="2800" b="1" dirty="0"/>
          </a:p>
          <a:p>
            <a:pPr marL="457200" indent="-457200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Споровые растения.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1828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209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248400" y="2057400"/>
            <a:ext cx="17589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2"/>
          <p:cNvSpPr txBox="1">
            <a:spLocks noChangeArrowheads="1"/>
          </p:cNvSpPr>
          <p:nvPr/>
        </p:nvSpPr>
        <p:spPr bwMode="auto">
          <a:xfrm rot="10800000" flipV="1">
            <a:off x="533400" y="4800600"/>
            <a:ext cx="134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ХВОЩ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971800" y="4876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ПАПОРОТНИК</a:t>
            </a:r>
            <a:endParaRPr lang="ru-RU" sz="2000" dirty="0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6172200" y="4572000"/>
            <a:ext cx="24384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Calibri" pitchFamily="34" charset="0"/>
              </a:rPr>
              <a:t>КУКУШКИН ЛЕН ЗЕЛЕНЫЙ МОХ</a:t>
            </a:r>
            <a:endParaRPr lang="ru-RU" dirty="0"/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0" y="5334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5.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Дочерний организм 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бесполом размножении    характеризуется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ОДИНАКОВЫМИ,   ПОДОБНЫМИ,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ИДЕНТИЧНЫМИ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свойствами с материнским растением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00042"/>
            <a:ext cx="36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РАЗМНОЖЕНИЕ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428596" y="1500174"/>
            <a:ext cx="242889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БЕСПОЛОЕ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86380" y="1357298"/>
            <a:ext cx="242889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ПОЛОВОЕ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85918" y="928670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14942" y="92867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071538" y="257174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108711" y="239235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71538" y="3071810"/>
            <a:ext cx="857256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5464975" y="4179099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965175" y="460693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42976" y="5429264"/>
            <a:ext cx="857256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3071810"/>
            <a:ext cx="857256" cy="785818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14942" y="3071810"/>
            <a:ext cx="857256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6643702" y="421481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Блок-схема: задержка 31"/>
          <p:cNvSpPr/>
          <p:nvPr/>
        </p:nvSpPr>
        <p:spPr>
          <a:xfrm>
            <a:off x="6500826" y="5286388"/>
            <a:ext cx="428628" cy="714380"/>
          </a:xfrm>
          <a:prstGeom prst="flowChartDela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задержка 32"/>
          <p:cNvSpPr/>
          <p:nvPr/>
        </p:nvSpPr>
        <p:spPr>
          <a:xfrm rot="10800000">
            <a:off x="6072198" y="5286388"/>
            <a:ext cx="428628" cy="714380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571736" y="3286124"/>
            <a:ext cx="30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Родители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5715016"/>
            <a:ext cx="357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ПОТОМСТВО </a:t>
            </a:r>
            <a:endParaRPr lang="ru-RU" sz="2000" b="1" dirty="0"/>
          </a:p>
        </p:txBody>
      </p:sp>
      <p:sp>
        <p:nvSpPr>
          <p:cNvPr id="20" name="Крест 19"/>
          <p:cNvSpPr/>
          <p:nvPr/>
        </p:nvSpPr>
        <p:spPr>
          <a:xfrm>
            <a:off x="6286512" y="3286124"/>
            <a:ext cx="414334" cy="41433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</TotalTime>
  <Words>207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Admin</cp:lastModifiedBy>
  <cp:revision>6</cp:revision>
  <dcterms:created xsi:type="dcterms:W3CDTF">2015-02-21T20:49:02Z</dcterms:created>
  <dcterms:modified xsi:type="dcterms:W3CDTF">2024-04-28T08:04:43Z</dcterms:modified>
</cp:coreProperties>
</file>