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7" r:id="rId14"/>
    <p:sldId id="274" r:id="rId15"/>
    <p:sldId id="267" r:id="rId16"/>
    <p:sldId id="281" r:id="rId17"/>
    <p:sldId id="282" r:id="rId18"/>
    <p:sldId id="269" r:id="rId19"/>
    <p:sldId id="270" r:id="rId20"/>
    <p:sldId id="273" r:id="rId21"/>
    <p:sldId id="284" r:id="rId22"/>
    <p:sldId id="283" r:id="rId23"/>
    <p:sldId id="271" r:id="rId24"/>
    <p:sldId id="285" r:id="rId25"/>
    <p:sldId id="280" r:id="rId26"/>
    <p:sldId id="278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BC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0500-456C-4AA9-8353-4F181AA8159C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7D29-3057-43D7-82B1-53AFBE44A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17D29-3057-43D7-82B1-53AFBE44A5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8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1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5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5188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algn="ctr"/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1613" y="6245225"/>
            <a:ext cx="2135187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algn="r"/>
            <a:fld id="{12FF1C42-D199-2030-1000-587298610EC3}" type="slidenum">
              <a:rPr lang="en-US" altLang="en-US" sz="1400" dirty="0">
                <a:solidFill>
                  <a:srgbClr val="000000"/>
                </a:solidFill>
              </a:rPr>
              <a:pPr algn="r"/>
              <a:t>‹#›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9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2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3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>
                <a:solidFill>
                  <a:srgbClr val="000000"/>
                </a:solidFill>
              </a:rPr>
              <a:pPr/>
              <a:t>29.11.2022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5188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1613" y="6245225"/>
            <a:ext cx="2135187" cy="476250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2FF1C42-D199-2030-1000-587298610EC3}" type="slidenum">
              <a:rPr lang="en-US" altLang="en-US" sz="1400" kern="0" dirty="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0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Arial" charset="0"/>
        </a:defRPr>
      </a:lvl1pPr>
    </p:titleStyle>
    <p:bodyStyle>
      <a:lvl1pPr marL="341312" indent="-34131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Arial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Arial" charset="0"/>
        </a:defRPr>
      </a:lvl2pPr>
      <a:lvl3pPr marL="1141412" indent="-22701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5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Arial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049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964488" cy="1368152"/>
          </a:xfrm>
          <a:ln/>
        </p:spPr>
        <p:txBody>
          <a:bodyPr wrap="square" lIns="91424" tIns="45712" rIns="91424" bIns="45712" anchor="ctr"/>
          <a:lstStyle/>
          <a:p>
            <a:r>
              <a:rPr lang="ru-RU" altLang="en-US" sz="4800" b="1" dirty="0" smtClean="0">
                <a:solidFill>
                  <a:srgbClr val="FFC000"/>
                </a:solidFill>
                <a:latin typeface="Times New Roman" charset="0"/>
              </a:rPr>
              <a:t/>
            </a:r>
            <a:br>
              <a:rPr lang="ru-RU" altLang="en-US" sz="4800" b="1" dirty="0" smtClean="0">
                <a:solidFill>
                  <a:srgbClr val="FFC000"/>
                </a:solidFill>
                <a:latin typeface="Times New Roman" charset="0"/>
              </a:rPr>
            </a:br>
            <a:r>
              <a:rPr lang="ru-RU" altLang="en-US" sz="2400" b="1" dirty="0" smtClean="0">
                <a:solidFill>
                  <a:srgbClr val="FFC000"/>
                </a:solidFill>
                <a:latin typeface="Times New Roman" charset="0"/>
              </a:rPr>
              <a:t/>
            </a:r>
            <a:br>
              <a:rPr lang="ru-RU" altLang="en-US" sz="2400" b="1" dirty="0" smtClean="0">
                <a:solidFill>
                  <a:srgbClr val="FFC000"/>
                </a:solidFill>
                <a:latin typeface="Times New Roman" charset="0"/>
              </a:rPr>
            </a:br>
            <a:endParaRPr lang="en-US" altLang="en-US" sz="4800" b="1" dirty="0">
              <a:solidFill>
                <a:srgbClr val="FFC000"/>
              </a:solidFill>
              <a:latin typeface="Times New Roman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99" y="3281753"/>
            <a:ext cx="4389991" cy="32924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2" descr="C:\Users\User\Desktop\img2 (1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" y="1844824"/>
            <a:ext cx="3780078" cy="33169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9036496" cy="6741368"/>
          </a:xfrm>
        </p:spPr>
        <p:txBody>
          <a:bodyPr/>
          <a:lstStyle/>
          <a:p>
            <a:pPr marL="355600" indent="0" algn="ctr"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способы отделки изделий из древесины</a:t>
            </a:r>
          </a:p>
          <a:p>
            <a:pPr marL="355600" indent="0" algn="ctr">
              <a:buNone/>
            </a:pP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 indent="0" algn="ctr">
              <a:buNone/>
            </a:pP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 indent="0" algn="ctr">
              <a:buNone/>
            </a:pPr>
            <a:endParaRPr lang="ru-RU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 indent="0" algn="ctr">
              <a:buNone/>
            </a:pP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ctr">
              <a:buNone/>
            </a:pP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ctr">
              <a:buNone/>
            </a:pPr>
            <a:endParaRPr lang="ru-RU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ctr">
              <a:buNone/>
            </a:pP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355600" indent="0">
              <a:buNone/>
            </a:pP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4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 indent="0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241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лаков</a:t>
            </a:r>
          </a:p>
        </p:txBody>
      </p:sp>
      <p:sp>
        <p:nvSpPr>
          <p:cNvPr id="10243" name="Объект 1024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  <a:ln/>
        </p:spPr>
        <p:txBody>
          <a:bodyPr wrap="square" lIns="91424" tIns="45712" rIns="91424" bIns="45712" anchor="t" anchorCtr="0"/>
          <a:lstStyle/>
          <a:p>
            <a:r>
              <a:rPr lang="en-US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Спиртовые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лаки хорошо полируются, но недостаточно тверды, несветостойки.</a:t>
            </a:r>
          </a:p>
          <a:p>
            <a:r>
              <a:rPr lang="en-US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Нитроцеллюлозные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(нитролаки) образуют быстро сохнущую, твердую и прочную пленку.</a:t>
            </a:r>
          </a:p>
          <a:p>
            <a:r>
              <a:rPr lang="en-US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Масляные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лаки образуют прочную, эластичную, атмосферостойкую пленку с характерным жирным блеском, но долго сохнут.    </a:t>
            </a:r>
          </a:p>
        </p:txBody>
      </p:sp>
    </p:spTree>
    <p:extLst>
      <p:ext uri="{BB962C8B-B14F-4D97-AF65-F5344CB8AC3E}">
        <p14:creationId xmlns:p14="http://schemas.microsoft.com/office/powerpoint/2010/main" val="2511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1265"/>
          <p:cNvSpPr>
            <a:spLocks/>
          </p:cNvSpPr>
          <p:nvPr/>
        </p:nvSpPr>
        <p:spPr>
          <a:xfrm>
            <a:off x="457200" y="1905000"/>
            <a:ext cx="8382000" cy="3657600"/>
          </a:xfrm>
          <a:prstGeom prst="rect">
            <a:avLst/>
          </a:prstGeom>
          <a:solidFill>
            <a:srgbClr val="FFFFFF"/>
          </a:solidFill>
          <a:ln w="25400">
            <a:solidFill>
              <a:srgbClr val="89A4A7"/>
            </a:solidFill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7" name="Заголовок 11266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FFC000"/>
                </a:solidFill>
                <a:latin typeface="Times New Roman" charset="0"/>
              </a:rPr>
              <a:t>Технология прозрачной отделки изделия лаком</a:t>
            </a:r>
          </a:p>
        </p:txBody>
      </p:sp>
      <p:grpSp>
        <p:nvGrpSpPr>
          <p:cNvPr id="11268" name="Группа 11267"/>
          <p:cNvGrpSpPr>
            <a:grpSpLocks/>
          </p:cNvGrpSpPr>
          <p:nvPr/>
        </p:nvGrpSpPr>
        <p:grpSpPr>
          <a:xfrm>
            <a:off x="458788" y="1981200"/>
            <a:ext cx="8347074" cy="3524250"/>
            <a:chOff x="289" y="1248"/>
            <a:chExt cx="5258" cy="2219"/>
          </a:xfrm>
        </p:grpSpPr>
        <p:pic>
          <p:nvPicPr>
            <p:cNvPr id="11269" name="Рисунок 11268"/>
            <p:cNvPicPr>
              <a:picLocks noChangeAspect="1"/>
            </p:cNvPicPr>
            <p:nvPr/>
          </p:nvPicPr>
          <p:blipFill>
            <a:blip r:embed="rId2">
              <a:lum bright="-48000" contrast="70000"/>
              <a:extLst/>
            </a:blip>
            <a:srcRect t="17999" r="7691" b="3999"/>
            <a:stretch>
              <a:fillRect/>
            </a:stretch>
          </p:blipFill>
          <p:spPr>
            <a:xfrm>
              <a:off x="1248" y="1248"/>
              <a:ext cx="4299" cy="221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70" name="Группа 11269"/>
            <p:cNvGrpSpPr>
              <a:grpSpLocks/>
            </p:cNvGrpSpPr>
            <p:nvPr/>
          </p:nvGrpSpPr>
          <p:grpSpPr>
            <a:xfrm>
              <a:off x="289" y="1632"/>
              <a:ext cx="1070" cy="811"/>
              <a:chOff x="653" y="1632"/>
              <a:chExt cx="931" cy="816"/>
            </a:xfrm>
          </p:grpSpPr>
          <p:pic>
            <p:nvPicPr>
              <p:cNvPr id="11272" name="Рисунок 11271"/>
              <p:cNvPicPr>
                <a:picLocks noChangeAspect="1"/>
              </p:cNvPicPr>
              <p:nvPr/>
            </p:nvPicPr>
            <p:blipFill>
              <a:blip r:embed="rId3">
                <a:lum bright="-48000" contrast="70000"/>
                <a:extLst/>
              </a:blip>
              <a:srcRect l="17857" t="12693" r="60714" b="56478"/>
              <a:stretch>
                <a:fillRect/>
              </a:stretch>
            </p:blipFill>
            <p:spPr>
              <a:xfrm rot="10800000" flipH="1" flipV="1">
                <a:off x="653" y="1632"/>
                <a:ext cx="864" cy="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73" name="Прямоугольник 11272"/>
              <p:cNvSpPr>
                <a:spLocks/>
              </p:cNvSpPr>
              <p:nvPr/>
            </p:nvSpPr>
            <p:spPr>
              <a:xfrm>
                <a:off x="653" y="1873"/>
                <a:ext cx="151" cy="19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74" name="Прямоугольник 11273"/>
              <p:cNvSpPr>
                <a:spLocks/>
              </p:cNvSpPr>
              <p:nvPr/>
            </p:nvSpPr>
            <p:spPr>
              <a:xfrm>
                <a:off x="1344" y="2112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271" name="Прямоугольник 11270"/>
            <p:cNvSpPr>
              <a:spLocks/>
            </p:cNvSpPr>
            <p:nvPr/>
          </p:nvSpPr>
          <p:spPr>
            <a:xfrm>
              <a:off x="1248" y="2783"/>
              <a:ext cx="528" cy="6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a4d984d2e89ba81008aa887e8b3ae1698e635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0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028374" cy="1440160"/>
          </a:xfrm>
          <a:prstGeom prst="rect">
            <a:avLst/>
          </a:prstGeom>
        </p:spPr>
      </p:pic>
      <p:pic>
        <p:nvPicPr>
          <p:cNvPr id="4" name="Рисунок 3" descr="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68760"/>
            <a:ext cx="2088232" cy="2088232"/>
          </a:xfrm>
          <a:prstGeom prst="rect">
            <a:avLst/>
          </a:prstGeom>
        </p:spPr>
      </p:pic>
      <p:pic>
        <p:nvPicPr>
          <p:cNvPr id="5" name="Рисунок 4" descr="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908720"/>
            <a:ext cx="2592287" cy="1512168"/>
          </a:xfrm>
          <a:prstGeom prst="rect">
            <a:avLst/>
          </a:prstGeom>
        </p:spPr>
      </p:pic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3094972" cy="2232248"/>
          </a:xfrm>
          <a:prstGeom prst="rect">
            <a:avLst/>
          </a:prstGeom>
        </p:spPr>
      </p:pic>
      <p:pic>
        <p:nvPicPr>
          <p:cNvPr id="7" name="Рисунок 6" descr="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780928"/>
            <a:ext cx="2011716" cy="113159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4" y="4077072"/>
            <a:ext cx="4889500" cy="24114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4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83fec3f3bcfe3e87c57750316ff4258d6bd290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" y="0"/>
            <a:ext cx="911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8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2289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4520927"/>
          </a:xfrm>
          <a:ln/>
        </p:spPr>
        <p:txBody>
          <a:bodyPr wrap="square" lIns="91424" tIns="45712" rIns="91424" bIns="45712" anchor="ctr"/>
          <a:lstStyle/>
          <a:p>
            <a:pPr algn="l"/>
            <a:r>
              <a:rPr lang="ru-RU" altLang="en-US" b="1" dirty="0" smtClean="0">
                <a:solidFill>
                  <a:srgbClr val="CBC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 smtClean="0">
                <a:solidFill>
                  <a:srgbClr val="CBC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Крашение</a:t>
            </a:r>
            <a:r>
              <a:rPr lang="en-US" altLang="en-US" b="1" dirty="0" smtClean="0">
                <a:solidFill>
                  <a:srgbClr val="CBC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BC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ru-RU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скрыть дефекты древесины или имитировать ценные породы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077072"/>
            <a:ext cx="34102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1486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непрозрачной отделки изделия краской</a:t>
            </a:r>
          </a:p>
          <a:p>
            <a:pPr marL="1081088" algn="l"/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algn="l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поверхности перед покраской:</a:t>
            </a:r>
          </a:p>
          <a:p>
            <a:pPr marL="1081088" algn="l"/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8288" indent="-457200" algn="l"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ошкуренная;</a:t>
            </a:r>
          </a:p>
          <a:p>
            <a:pPr marL="1538288" indent="-457200" algn="l">
              <a:buFontTx/>
              <a:buChar char="-"/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ашпатлёванная;</a:t>
            </a:r>
          </a:p>
          <a:p>
            <a:pPr marL="1538288" indent="-457200" algn="l"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отшлифованная  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2188" algn="l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10" y="1988840"/>
            <a:ext cx="4318076" cy="32403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9020"/>
            <a:ext cx="3518394" cy="29523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6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720725"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algn="l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поверхность изделия очень неровная, то выполняют сплошное шпатлевание: покрывают всю поверхность шпатлевкой и после высыхания шлифуют.</a:t>
            </a:r>
          </a:p>
          <a:p>
            <a:pPr marL="720725" algn="l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Краску или эмаль, находящуюся в ёмкости (банке), обязательно перемешивают. Это никогда не делают кистью, а применяют  простую палочку нужной длины.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5" y="3051845"/>
            <a:ext cx="3935511" cy="340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21012"/>
            <a:ext cx="3528392" cy="343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3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4337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sz="4300" b="1" i="1" dirty="0">
                <a:solidFill>
                  <a:srgbClr val="FFC000"/>
                </a:solidFill>
                <a:latin typeface="Times New Roman" charset="0"/>
              </a:rPr>
              <a:t>Разрез окрашенной поверхности</a:t>
            </a:r>
          </a:p>
        </p:txBody>
      </p:sp>
      <p:pic>
        <p:nvPicPr>
          <p:cNvPr id="14339" name="Рисунок 14338"/>
          <p:cNvPicPr>
            <a:picLocks noChangeAspect="1"/>
          </p:cNvPicPr>
          <p:nvPr/>
        </p:nvPicPr>
        <p:blipFill>
          <a:blip r:embed="rId2">
            <a:lum bright="-24000" contrast="58000"/>
            <a:extLst/>
          </a:blip>
          <a:srcRect/>
          <a:stretch>
            <a:fillRect/>
          </a:stretch>
        </p:blipFill>
        <p:spPr>
          <a:xfrm>
            <a:off x="1447800" y="1525588"/>
            <a:ext cx="6935788" cy="4800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4340" name="Прямоугольник 14339"/>
          <p:cNvSpPr>
            <a:spLocks/>
          </p:cNvSpPr>
          <p:nvPr/>
        </p:nvSpPr>
        <p:spPr>
          <a:xfrm>
            <a:off x="1447800" y="4951413"/>
            <a:ext cx="1144588" cy="9159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Прямоугольник 14340"/>
          <p:cNvSpPr>
            <a:spLocks/>
          </p:cNvSpPr>
          <p:nvPr/>
        </p:nvSpPr>
        <p:spPr>
          <a:xfrm>
            <a:off x="2592388" y="4649788"/>
            <a:ext cx="5103812" cy="7604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536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000000"/>
                </a:solidFill>
                <a:latin typeface="Times New Roman" charset="0"/>
              </a:rPr>
              <a:t>Виды красок</a:t>
            </a:r>
          </a:p>
        </p:txBody>
      </p:sp>
      <p:grpSp>
        <p:nvGrpSpPr>
          <p:cNvPr id="15363" name="Группа 15362"/>
          <p:cNvGrpSpPr>
            <a:grpSpLocks/>
          </p:cNvGrpSpPr>
          <p:nvPr/>
        </p:nvGrpSpPr>
        <p:grpSpPr>
          <a:xfrm>
            <a:off x="228600" y="2209800"/>
            <a:ext cx="8610600" cy="838200"/>
            <a:chOff x="144" y="2304"/>
            <a:chExt cx="5424" cy="960"/>
          </a:xfrm>
        </p:grpSpPr>
        <p:sp>
          <p:nvSpPr>
            <p:cNvPr id="15379" name="Прямоугольник 15378"/>
            <p:cNvSpPr>
              <a:spLocks/>
            </p:cNvSpPr>
            <p:nvPr/>
          </p:nvSpPr>
          <p:spPr>
            <a:xfrm>
              <a:off x="144" y="2304"/>
              <a:ext cx="1200" cy="9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33CC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0000"/>
                  </a:solidFill>
                  <a:latin typeface="Times New Roman" charset="0"/>
                </a:rPr>
                <a:t>Малярный клей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0000"/>
                  </a:solidFill>
                  <a:latin typeface="Times New Roman" charset="0"/>
                </a:rPr>
                <a:t>и пигмент</a:t>
              </a:r>
            </a:p>
          </p:txBody>
        </p:sp>
        <p:sp>
          <p:nvSpPr>
            <p:cNvPr id="15380" name="Прямоугольник 15379"/>
            <p:cNvSpPr>
              <a:spLocks/>
            </p:cNvSpPr>
            <p:nvPr/>
          </p:nvSpPr>
          <p:spPr>
            <a:xfrm>
              <a:off x="1584" y="2304"/>
              <a:ext cx="1200" cy="9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33CC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0000"/>
                  </a:solidFill>
                  <a:latin typeface="Times New Roman" charset="0"/>
                </a:rPr>
                <a:t>Олифа и пигмент</a:t>
              </a:r>
            </a:p>
          </p:txBody>
        </p:sp>
        <p:sp>
          <p:nvSpPr>
            <p:cNvPr id="15381" name="Прямоугольник 15380"/>
            <p:cNvSpPr>
              <a:spLocks/>
            </p:cNvSpPr>
            <p:nvPr/>
          </p:nvSpPr>
          <p:spPr>
            <a:xfrm>
              <a:off x="2976" y="2304"/>
              <a:ext cx="1200" cy="9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33CC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0000"/>
                  </a:solidFill>
                  <a:latin typeface="Times New Roman" charset="0"/>
                </a:rPr>
                <a:t>Лак и пигмент</a:t>
              </a:r>
            </a:p>
          </p:txBody>
        </p:sp>
        <p:sp>
          <p:nvSpPr>
            <p:cNvPr id="15382" name="Прямоугольник 15381"/>
            <p:cNvSpPr>
              <a:spLocks/>
            </p:cNvSpPr>
            <p:nvPr/>
          </p:nvSpPr>
          <p:spPr>
            <a:xfrm>
              <a:off x="4368" y="2304"/>
              <a:ext cx="1200" cy="9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33CC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0000"/>
                  </a:solidFill>
                  <a:latin typeface="Times New Roman" charset="0"/>
                </a:rPr>
                <a:t>Вода и пигмент</a:t>
              </a:r>
            </a:p>
          </p:txBody>
        </p:sp>
      </p:grpSp>
      <p:sp>
        <p:nvSpPr>
          <p:cNvPr id="15364" name="Прямоугольник 15363"/>
          <p:cNvSpPr>
            <a:spLocks/>
          </p:cNvSpPr>
          <p:nvPr/>
        </p:nvSpPr>
        <p:spPr>
          <a:xfrm>
            <a:off x="304800" y="1219200"/>
            <a:ext cx="1905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33CC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Клеевая </a:t>
            </a:r>
          </a:p>
        </p:txBody>
      </p:sp>
      <p:sp>
        <p:nvSpPr>
          <p:cNvPr id="15365" name="Прямоугольник 15364"/>
          <p:cNvSpPr>
            <a:spLocks/>
          </p:cNvSpPr>
          <p:nvPr/>
        </p:nvSpPr>
        <p:spPr>
          <a:xfrm>
            <a:off x="2514600" y="1219200"/>
            <a:ext cx="1905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33CC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Масляная</a:t>
            </a:r>
            <a:r>
              <a:rPr lang="en-US" altLang="en-US" sz="2400" b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366" name="Прямоугольник 15365"/>
          <p:cNvSpPr>
            <a:spLocks/>
          </p:cNvSpPr>
          <p:nvPr/>
        </p:nvSpPr>
        <p:spPr>
          <a:xfrm>
            <a:off x="4724400" y="1219200"/>
            <a:ext cx="1905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33CC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Эмаль </a:t>
            </a:r>
          </a:p>
        </p:txBody>
      </p:sp>
      <p:sp>
        <p:nvSpPr>
          <p:cNvPr id="15367" name="Прямоугольник 15366"/>
          <p:cNvSpPr>
            <a:spLocks/>
          </p:cNvSpPr>
          <p:nvPr/>
        </p:nvSpPr>
        <p:spPr>
          <a:xfrm>
            <a:off x="6858000" y="1219200"/>
            <a:ext cx="1905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33CC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Водоэмуль-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сионная </a:t>
            </a:r>
          </a:p>
        </p:txBody>
      </p:sp>
      <p:sp>
        <p:nvSpPr>
          <p:cNvPr id="15368" name="Прямая соединительная линия 15367"/>
          <p:cNvSpPr>
            <a:spLocks/>
          </p:cNvSpPr>
          <p:nvPr/>
        </p:nvSpPr>
        <p:spPr>
          <a:xfrm>
            <a:off x="1219200" y="1905000"/>
            <a:ext cx="0" cy="304800"/>
          </a:xfrm>
          <a:prstGeom prst="line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9" name="Прямая соединительная линия 15368"/>
          <p:cNvSpPr>
            <a:spLocks/>
          </p:cNvSpPr>
          <p:nvPr/>
        </p:nvSpPr>
        <p:spPr>
          <a:xfrm>
            <a:off x="3505200" y="1905000"/>
            <a:ext cx="0" cy="304800"/>
          </a:xfrm>
          <a:prstGeom prst="line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0" name="Прямая соединительная линия 15369"/>
          <p:cNvSpPr>
            <a:spLocks/>
          </p:cNvSpPr>
          <p:nvPr/>
        </p:nvSpPr>
        <p:spPr>
          <a:xfrm>
            <a:off x="5638800" y="1905000"/>
            <a:ext cx="0" cy="304800"/>
          </a:xfrm>
          <a:prstGeom prst="line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1" name="Прямая соединительная линия 15370"/>
          <p:cNvSpPr>
            <a:spLocks/>
          </p:cNvSpPr>
          <p:nvPr/>
        </p:nvSpPr>
        <p:spPr>
          <a:xfrm>
            <a:off x="7848600" y="1905000"/>
            <a:ext cx="0" cy="304800"/>
          </a:xfrm>
          <a:prstGeom prst="line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72" name="Группа 15371"/>
          <p:cNvGrpSpPr>
            <a:grpSpLocks/>
          </p:cNvGrpSpPr>
          <p:nvPr/>
        </p:nvGrpSpPr>
        <p:grpSpPr>
          <a:xfrm>
            <a:off x="202842" y="3267443"/>
            <a:ext cx="8763000" cy="3028532"/>
            <a:chOff x="192" y="2480"/>
            <a:chExt cx="5520" cy="1258"/>
          </a:xfrm>
        </p:grpSpPr>
        <p:sp>
          <p:nvSpPr>
            <p:cNvPr id="15376" name="Прямоугольник 15375"/>
            <p:cNvSpPr>
              <a:spLocks/>
            </p:cNvSpPr>
            <p:nvPr/>
          </p:nvSpPr>
          <p:spPr>
            <a:xfrm>
              <a:off x="192" y="3265"/>
              <a:ext cx="5520" cy="47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                            </a:t>
              </a:r>
              <a:r>
                <a:rPr lang="en-US" altLang="en-US" sz="2400" b="1" kern="0" dirty="0" err="1" smtClean="0">
                  <a:solidFill>
                    <a:srgbClr val="FF3300"/>
                  </a:solidFill>
                  <a:latin typeface="Arial" charset="0"/>
                </a:rPr>
                <a:t>Пигмент</a:t>
              </a:r>
              <a:r>
                <a:rPr lang="en-US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- красящее вещество – придает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ru-RU" altLang="en-US" sz="2400" b="1" kern="0" dirty="0" smtClean="0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r>
                <a:rPr lang="en-US" altLang="en-US" sz="2400" b="1" kern="0" dirty="0" smtClean="0">
                  <a:solidFill>
                    <a:srgbClr val="000000"/>
                  </a:solidFill>
                  <a:latin typeface="Arial" charset="0"/>
                </a:rPr>
                <a:t>раствору </a:t>
              </a: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определенный оттенок</a:t>
              </a:r>
            </a:p>
          </p:txBody>
        </p:sp>
        <p:sp>
          <p:nvSpPr>
            <p:cNvPr id="15377" name="Прямоугольник 15376"/>
            <p:cNvSpPr>
              <a:spLocks/>
            </p:cNvSpPr>
            <p:nvPr/>
          </p:nvSpPr>
          <p:spPr>
            <a:xfrm>
              <a:off x="192" y="2966"/>
              <a:ext cx="5520" cy="2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                     </a:t>
              </a:r>
              <a:r>
                <a:rPr lang="en-US" altLang="en-US" sz="2400" b="1" kern="0" dirty="0" err="1" smtClean="0">
                  <a:solidFill>
                    <a:srgbClr val="FF3300"/>
                  </a:solidFill>
                  <a:latin typeface="Arial" charset="0"/>
                </a:rPr>
                <a:t>Лак</a:t>
              </a:r>
              <a:r>
                <a:rPr lang="en-US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- пленкообразующие вещества (смолы)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 в органических растворителях</a:t>
              </a:r>
            </a:p>
          </p:txBody>
        </p:sp>
        <p:sp>
          <p:nvSpPr>
            <p:cNvPr id="15378" name="Прямоугольник 15377"/>
            <p:cNvSpPr>
              <a:spLocks/>
            </p:cNvSpPr>
            <p:nvPr/>
          </p:nvSpPr>
          <p:spPr>
            <a:xfrm>
              <a:off x="192" y="2480"/>
              <a:ext cx="5520" cy="48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    </a:t>
              </a:r>
              <a:r>
                <a:rPr lang="en-US" altLang="en-US" sz="2400" b="1" kern="0" dirty="0" err="1" smtClean="0">
                  <a:solidFill>
                    <a:srgbClr val="FF3300"/>
                  </a:solidFill>
                  <a:latin typeface="Arial" charset="0"/>
                </a:rPr>
                <a:t>Олифа</a:t>
              </a:r>
              <a:r>
                <a:rPr lang="en-US" altLang="en-US" sz="2400" b="1" kern="0" dirty="0" smtClean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– льняное или конопляное масло нагретое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kern="0" dirty="0">
                  <a:solidFill>
                    <a:srgbClr val="000000"/>
                  </a:solidFill>
                  <a:latin typeface="Arial" charset="0"/>
                </a:rPr>
                <a:t> до температуры 275 С </a:t>
              </a:r>
            </a:p>
          </p:txBody>
        </p:sp>
      </p:grpSp>
      <p:sp>
        <p:nvSpPr>
          <p:cNvPr id="15374" name="TextBox 15373"/>
          <p:cNvSpPr txBox="1">
            <a:spLocks/>
          </p:cNvSpPr>
          <p:nvPr/>
        </p:nvSpPr>
        <p:spPr>
          <a:xfrm>
            <a:off x="8534400" y="38862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5" name="TextBox 15374"/>
          <p:cNvSpPr txBox="1">
            <a:spLocks/>
          </p:cNvSpPr>
          <p:nvPr/>
        </p:nvSpPr>
        <p:spPr>
          <a:xfrm>
            <a:off x="5867400" y="36576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Великие мысли великих людей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" y="-11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3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fe89bc10342c999d2b5d6f26278f1abc40884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6" y="61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3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779377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3" y="692696"/>
            <a:ext cx="88349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7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975"/>
            <a:ext cx="8712967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9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6385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i="1" dirty="0">
                <a:solidFill>
                  <a:srgbClr val="161645"/>
                </a:solidFill>
                <a:latin typeface="Times New Roman" charset="0"/>
              </a:rPr>
              <a:t>Инструменты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16387" name="Рисунок 1638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981200" y="1447800"/>
            <a:ext cx="2157413" cy="406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Прямоугольник 16387"/>
          <p:cNvSpPr>
            <a:spLocks/>
          </p:cNvSpPr>
          <p:nvPr/>
        </p:nvSpPr>
        <p:spPr>
          <a:xfrm>
            <a:off x="2971800" y="2514600"/>
            <a:ext cx="152400" cy="15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9" name="Прямоугольник 16388"/>
          <p:cNvSpPr>
            <a:spLocks/>
          </p:cNvSpPr>
          <p:nvPr/>
        </p:nvSpPr>
        <p:spPr>
          <a:xfrm>
            <a:off x="2971800" y="4038600"/>
            <a:ext cx="2286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0" name="Прямоугольник 16389"/>
          <p:cNvSpPr>
            <a:spLocks/>
          </p:cNvSpPr>
          <p:nvPr/>
        </p:nvSpPr>
        <p:spPr>
          <a:xfrm>
            <a:off x="5486400" y="4876800"/>
            <a:ext cx="25146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Валик </a:t>
            </a:r>
          </a:p>
        </p:txBody>
      </p:sp>
      <p:sp>
        <p:nvSpPr>
          <p:cNvPr id="16391" name="Прямоугольник 16390"/>
          <p:cNvSpPr>
            <a:spLocks/>
          </p:cNvSpPr>
          <p:nvPr/>
        </p:nvSpPr>
        <p:spPr>
          <a:xfrm>
            <a:off x="5486400" y="3352800"/>
            <a:ext cx="25146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Кисточки</a:t>
            </a:r>
            <a:r>
              <a:rPr lang="en-US" altLang="en-US" sz="2400" kern="0" dirty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16392" name="Прямая соединительная линия 16391"/>
          <p:cNvSpPr>
            <a:spLocks/>
          </p:cNvSpPr>
          <p:nvPr/>
        </p:nvSpPr>
        <p:spPr>
          <a:xfrm>
            <a:off x="4648200" y="2057400"/>
            <a:ext cx="609600" cy="0"/>
          </a:xfrm>
          <a:prstGeom prst="line">
            <a:avLst/>
          </a:prstGeom>
          <a:noFill/>
          <a:ln w="57150"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3" name="Прямоугольник 16392"/>
          <p:cNvSpPr>
            <a:spLocks/>
          </p:cNvSpPr>
          <p:nvPr/>
        </p:nvSpPr>
        <p:spPr>
          <a:xfrm>
            <a:off x="5410200" y="1905000"/>
            <a:ext cx="25146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033CC"/>
                </a:solidFill>
                <a:latin typeface="Arial" charset="0"/>
              </a:rPr>
              <a:t>Шпатели</a:t>
            </a:r>
            <a:r>
              <a:rPr lang="en-US" altLang="en-US" kern="0" dirty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16394" name="Прямая соединительная линия 16393"/>
          <p:cNvSpPr>
            <a:spLocks/>
          </p:cNvSpPr>
          <p:nvPr/>
        </p:nvSpPr>
        <p:spPr>
          <a:xfrm>
            <a:off x="4724400" y="5181600"/>
            <a:ext cx="609600" cy="0"/>
          </a:xfrm>
          <a:prstGeom prst="line">
            <a:avLst/>
          </a:prstGeom>
          <a:noFill/>
          <a:ln w="57150"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5" name="Прямая соединительная линия 16394"/>
          <p:cNvSpPr>
            <a:spLocks/>
          </p:cNvSpPr>
          <p:nvPr/>
        </p:nvSpPr>
        <p:spPr>
          <a:xfrm>
            <a:off x="4724400" y="3657600"/>
            <a:ext cx="609600" cy="0"/>
          </a:xfrm>
          <a:prstGeom prst="line">
            <a:avLst/>
          </a:prstGeom>
          <a:noFill/>
          <a:ln w="57150">
            <a:solidFill>
              <a:srgbClr val="000000"/>
            </a:solidFill>
            <a:tailEnd type="triangle" w="med" len="med"/>
          </a:ln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9" y="260648"/>
            <a:ext cx="875444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5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80975"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 ТРУДА ПРИ ВЫПОЛНЕНИИ  ОТДЕЛКИ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ДРЕВЕСИНЫ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сдувать шлифовальную пыль с </a:t>
            </a:r>
            <a:r>
              <a:rPr lang="en-US" alt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r>
              <a:rPr lang="ru-RU" alt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вдыхать растворы морилки, клея, лака, 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краски,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</a:t>
            </a:r>
            <a:r>
              <a:rPr lang="ru-RU" alt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  <a:endParaRPr lang="en-US" altLang="en-US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оберегать открытые участки тела от попадания 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кожу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лака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краски.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пользоваться резиновыми 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перчатками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 подносить банки с краской близко к лицу. Нельзя краску нюхать. Это может отразиться на состоянии здоровья</a:t>
            </a:r>
          </a:p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краски в глаза надо немедленно промыть их в большом количестве воды.</a:t>
            </a:r>
            <a:endParaRPr lang="en-US" altLang="en-US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2" lvl="0" indent="-34131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тщательно вымыть руки с мылом</a:t>
            </a:r>
          </a:p>
        </p:txBody>
      </p:sp>
    </p:spTree>
    <p:extLst>
      <p:ext uri="{BB962C8B-B14F-4D97-AF65-F5344CB8AC3E}">
        <p14:creationId xmlns:p14="http://schemas.microsoft.com/office/powerpoint/2010/main" val="1049008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992535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27237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проводят отделку                             изделия.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отделки ты                            знаешь.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отделка лаком и краской.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безопасной работы нужно соблюдать при окрашивании или лакировании изделия.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62" y="116632"/>
            <a:ext cx="3127218" cy="31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6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Великие мысли великих людей\img3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729"/>
            <a:ext cx="8517754" cy="62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073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6200775"/>
          </a:xfrm>
          <a:ln/>
        </p:spPr>
        <p:txBody>
          <a:bodyPr wrap="square" lIns="91424" tIns="45712" rIns="91424" bIns="45712" anchor="ctr"/>
          <a:lstStyle/>
          <a:p>
            <a:pPr algn="l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отделкой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изделий из древесины понимают все способы обработки  поверхности древесины направленные на улучшение ее внешнего вида и защиту изделия от воздействий окружающей среды   </a:t>
            </a:r>
          </a:p>
        </p:txBody>
      </p:sp>
    </p:spTree>
    <p:extLst>
      <p:ext uri="{BB962C8B-B14F-4D97-AF65-F5344CB8AC3E}">
        <p14:creationId xmlns:p14="http://schemas.microsoft.com/office/powerpoint/2010/main" val="16763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097"/>
          <p:cNvSpPr>
            <a:spLocks noGrp="1"/>
          </p:cNvSpPr>
          <p:nvPr>
            <p:ph type="title" idx="4294967295"/>
          </p:nvPr>
        </p:nvSpPr>
        <p:spPr>
          <a:xfrm>
            <a:off x="152400" y="504825"/>
            <a:ext cx="8991600" cy="6353175"/>
          </a:xfrm>
          <a:ln/>
        </p:spPr>
        <p:txBody>
          <a:bodyPr wrap="square" lIns="91424" tIns="45712" rIns="91424" bIns="45712" anchor="ctr"/>
          <a:lstStyle/>
          <a:p>
            <a:pPr algn="l"/>
            <a:r>
              <a:rPr lang="en-US" altLang="en-US" dirty="0"/>
              <a:t>             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отделки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/>
              <a:t/>
            </a:r>
            <a:br>
              <a:rPr dirty="0"/>
            </a:b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прозрачная,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сохраняющая текстуру древесины;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непрозрачная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скрывающая текстуру и цвет древесины;</a:t>
            </a:r>
            <a: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декоративная,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воспроизводит текстуру и цвет древесины</a:t>
            </a:r>
            <a: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6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12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610600" cy="4724400"/>
          </a:xfrm>
          <a:ln/>
        </p:spPr>
        <p:txBody>
          <a:bodyPr wrap="square" lIns="91424" tIns="45712" rIns="91424" bIns="45712" anchor="ctr"/>
          <a:lstStyle/>
          <a:p>
            <a:pPr algn="l"/>
            <a:r>
              <a:rPr lang="en-US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отделки 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en-US" alt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подчеркивание текстуры древесины.</a:t>
            </a:r>
            <a:r>
              <a:rPr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отделкой хотят скрыть дефекты  </a:t>
            </a:r>
          </a:p>
        </p:txBody>
      </p:sp>
    </p:spTree>
    <p:extLst>
      <p:ext uri="{BB962C8B-B14F-4D97-AF65-F5344CB8AC3E}">
        <p14:creationId xmlns:p14="http://schemas.microsoft.com/office/powerpoint/2010/main" val="42052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лок-схема: процесс 6145"/>
          <p:cNvSpPr>
            <a:spLocks/>
          </p:cNvSpPr>
          <p:nvPr/>
        </p:nvSpPr>
        <p:spPr>
          <a:xfrm>
            <a:off x="152400" y="6097588"/>
            <a:ext cx="1752600" cy="609600"/>
          </a:xfrm>
          <a:prstGeom prst="flowChartProcess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0033CC"/>
            </a:solidFill>
          </a:ln>
        </p:spPr>
        <p:txBody>
          <a:bodyPr wrap="none" lIns="91424" tIns="45712" rIns="91424" bIns="4571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Полировочные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rgbClr val="002060"/>
                </a:solidFill>
                <a:latin typeface="Arial" charset="0"/>
              </a:rPr>
              <a:t>пасты</a:t>
            </a:r>
          </a:p>
        </p:txBody>
      </p:sp>
      <p:grpSp>
        <p:nvGrpSpPr>
          <p:cNvPr id="6147" name="Группа 6146"/>
          <p:cNvGrpSpPr>
            <a:grpSpLocks/>
          </p:cNvGrpSpPr>
          <p:nvPr/>
        </p:nvGrpSpPr>
        <p:grpSpPr>
          <a:xfrm>
            <a:off x="152400" y="381000"/>
            <a:ext cx="8763000" cy="5743575"/>
            <a:chOff x="96" y="413"/>
            <a:chExt cx="5520" cy="3619"/>
          </a:xfrm>
        </p:grpSpPr>
        <p:sp>
          <p:nvSpPr>
            <p:cNvPr id="6148" name="Прямоугольник 6147"/>
            <p:cNvSpPr>
              <a:spLocks/>
            </p:cNvSpPr>
            <p:nvPr/>
          </p:nvSpPr>
          <p:spPr>
            <a:xfrm>
              <a:off x="288" y="413"/>
              <a:ext cx="5280" cy="403"/>
            </a:xfrm>
            <a:prstGeom prst="rect">
              <a:avLst/>
            </a:prstGeom>
            <a:noFill/>
            <a:ln>
              <a:noFill/>
            </a:ln>
          </p:spPr>
          <p:txBody>
            <a:bodyPr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 kern="0" dirty="0">
                  <a:solidFill>
                    <a:srgbClr val="FFC000"/>
                  </a:solidFill>
                  <a:latin typeface="Times New Roman" charset="0"/>
                </a:rPr>
                <a:t>Отделка изделий из древесины</a:t>
              </a:r>
            </a:p>
          </p:txBody>
        </p:sp>
        <p:sp>
          <p:nvSpPr>
            <p:cNvPr id="6149" name="Блок-схема: процесс 6148"/>
            <p:cNvSpPr>
              <a:spLocks/>
            </p:cNvSpPr>
            <p:nvPr/>
          </p:nvSpPr>
          <p:spPr>
            <a:xfrm>
              <a:off x="2016" y="1056"/>
              <a:ext cx="1344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 kern="0" dirty="0">
                  <a:solidFill>
                    <a:srgbClr val="002060"/>
                  </a:solidFill>
                  <a:latin typeface="Arial" charset="0"/>
                </a:rPr>
                <a:t>Отделка</a:t>
              </a:r>
              <a:r>
                <a:rPr lang="en-US" altLang="en-US" sz="2500" b="1" kern="0" dirty="0">
                  <a:solidFill>
                    <a:srgbClr val="0033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150" name="Блок-схема: процесс 6149"/>
            <p:cNvSpPr>
              <a:spLocks/>
            </p:cNvSpPr>
            <p:nvPr/>
          </p:nvSpPr>
          <p:spPr>
            <a:xfrm>
              <a:off x="96" y="2352"/>
              <a:ext cx="1104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Лаками </a:t>
              </a:r>
            </a:p>
          </p:txBody>
        </p:sp>
        <p:sp>
          <p:nvSpPr>
            <p:cNvPr id="6151" name="Блок-схема: процесс 6150"/>
            <p:cNvSpPr>
              <a:spLocks/>
            </p:cNvSpPr>
            <p:nvPr/>
          </p:nvSpPr>
          <p:spPr>
            <a:xfrm>
              <a:off x="96" y="1728"/>
              <a:ext cx="1440" cy="380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kern="0" dirty="0">
                  <a:solidFill>
                    <a:srgbClr val="002060"/>
                  </a:solidFill>
                  <a:latin typeface="Arial" charset="0"/>
                </a:rPr>
                <a:t>Прозрачная</a:t>
              </a:r>
              <a:r>
                <a:rPr lang="en-US" altLang="en-US" sz="2000" b="1" kern="0" dirty="0">
                  <a:solidFill>
                    <a:srgbClr val="0033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152" name="Блок-схема: процесс 6151"/>
            <p:cNvSpPr>
              <a:spLocks/>
            </p:cNvSpPr>
            <p:nvPr/>
          </p:nvSpPr>
          <p:spPr>
            <a:xfrm>
              <a:off x="3984" y="1728"/>
              <a:ext cx="1632" cy="380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kern="0" dirty="0">
                  <a:solidFill>
                    <a:srgbClr val="002060"/>
                  </a:solidFill>
                  <a:latin typeface="Arial" charset="0"/>
                </a:rPr>
                <a:t>Непрозрачная</a:t>
              </a:r>
            </a:p>
          </p:txBody>
        </p:sp>
        <p:sp>
          <p:nvSpPr>
            <p:cNvPr id="6153" name="Блок-схема: процесс 6152"/>
            <p:cNvSpPr>
              <a:spLocks/>
            </p:cNvSpPr>
            <p:nvPr/>
          </p:nvSpPr>
          <p:spPr>
            <a:xfrm>
              <a:off x="4368" y="2976"/>
              <a:ext cx="1248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Красками </a:t>
              </a:r>
            </a:p>
          </p:txBody>
        </p:sp>
        <p:sp>
          <p:nvSpPr>
            <p:cNvPr id="6154" name="Блок-схема: процесс 6153"/>
            <p:cNvSpPr>
              <a:spLocks/>
            </p:cNvSpPr>
            <p:nvPr/>
          </p:nvSpPr>
          <p:spPr>
            <a:xfrm>
              <a:off x="4368" y="2352"/>
              <a:ext cx="1248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Эмалями </a:t>
              </a:r>
            </a:p>
          </p:txBody>
        </p:sp>
        <p:sp>
          <p:nvSpPr>
            <p:cNvPr id="6155" name="Блок-схема: процесс 6154"/>
            <p:cNvSpPr>
              <a:spLocks/>
            </p:cNvSpPr>
            <p:nvPr/>
          </p:nvSpPr>
          <p:spPr>
            <a:xfrm>
              <a:off x="96" y="2880"/>
              <a:ext cx="1104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Олифой</a:t>
              </a:r>
            </a:p>
          </p:txBody>
        </p:sp>
        <p:sp>
          <p:nvSpPr>
            <p:cNvPr id="6156" name="Прямая соединительная линия 6155"/>
            <p:cNvSpPr>
              <a:spLocks/>
            </p:cNvSpPr>
            <p:nvPr/>
          </p:nvSpPr>
          <p:spPr>
            <a:xfrm flipH="1">
              <a:off x="1248" y="1440"/>
              <a:ext cx="768" cy="288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7" name="Прямая соединительная линия 6156"/>
            <p:cNvSpPr>
              <a:spLocks/>
            </p:cNvSpPr>
            <p:nvPr/>
          </p:nvSpPr>
          <p:spPr>
            <a:xfrm>
              <a:off x="3360" y="1440"/>
              <a:ext cx="960" cy="288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8" name="Прямая соединительная линия 6157"/>
            <p:cNvSpPr>
              <a:spLocks/>
            </p:cNvSpPr>
            <p:nvPr/>
          </p:nvSpPr>
          <p:spPr>
            <a:xfrm>
              <a:off x="1392" y="2112"/>
              <a:ext cx="0" cy="1920"/>
            </a:xfrm>
            <a:prstGeom prst="line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9" name="Прямая соединительная линия 6158"/>
            <p:cNvSpPr>
              <a:spLocks/>
            </p:cNvSpPr>
            <p:nvPr/>
          </p:nvSpPr>
          <p:spPr>
            <a:xfrm flipH="1">
              <a:off x="4176" y="2112"/>
              <a:ext cx="0" cy="1056"/>
            </a:xfrm>
            <a:prstGeom prst="line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0" name="Блок-схема: процесс 6159"/>
            <p:cNvSpPr>
              <a:spLocks/>
            </p:cNvSpPr>
            <p:nvPr/>
          </p:nvSpPr>
          <p:spPr>
            <a:xfrm>
              <a:off x="2016" y="1728"/>
              <a:ext cx="1536" cy="380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kern="0" dirty="0">
                  <a:solidFill>
                    <a:srgbClr val="002060"/>
                  </a:solidFill>
                  <a:latin typeface="Arial" charset="0"/>
                </a:rPr>
                <a:t>Декоративная</a:t>
              </a:r>
              <a:r>
                <a:rPr lang="en-US" altLang="en-US" sz="2000" b="1" kern="0" dirty="0">
                  <a:solidFill>
                    <a:srgbClr val="0033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161" name="Прямая соединительная линия 6160"/>
            <p:cNvSpPr>
              <a:spLocks/>
            </p:cNvSpPr>
            <p:nvPr/>
          </p:nvSpPr>
          <p:spPr>
            <a:xfrm>
              <a:off x="1200" y="2544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head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2" name="Прямая соединительная линия 6161"/>
            <p:cNvSpPr>
              <a:spLocks/>
            </p:cNvSpPr>
            <p:nvPr/>
          </p:nvSpPr>
          <p:spPr>
            <a:xfrm flipH="1">
              <a:off x="1200" y="3072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3" name="Прямая соединительная линия 6162"/>
            <p:cNvSpPr>
              <a:spLocks/>
            </p:cNvSpPr>
            <p:nvPr/>
          </p:nvSpPr>
          <p:spPr>
            <a:xfrm>
              <a:off x="4176" y="3168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4" name="Прямая соединительная линия 6163"/>
            <p:cNvSpPr>
              <a:spLocks/>
            </p:cNvSpPr>
            <p:nvPr/>
          </p:nvSpPr>
          <p:spPr>
            <a:xfrm>
              <a:off x="4176" y="2544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5" name="Прямая соединительная линия 6164"/>
            <p:cNvSpPr>
              <a:spLocks/>
            </p:cNvSpPr>
            <p:nvPr/>
          </p:nvSpPr>
          <p:spPr>
            <a:xfrm>
              <a:off x="2688" y="1440"/>
              <a:ext cx="0" cy="288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6" name="Блок-схема: процесс 6165"/>
            <p:cNvSpPr>
              <a:spLocks/>
            </p:cNvSpPr>
            <p:nvPr/>
          </p:nvSpPr>
          <p:spPr>
            <a:xfrm>
              <a:off x="2928" y="3264"/>
              <a:ext cx="1200" cy="768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 Имитация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под дорогие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породы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 древесины </a:t>
              </a:r>
            </a:p>
          </p:txBody>
        </p:sp>
        <p:sp>
          <p:nvSpPr>
            <p:cNvPr id="6167" name="Блок-схема: процесс 6166"/>
            <p:cNvSpPr>
              <a:spLocks/>
            </p:cNvSpPr>
            <p:nvPr/>
          </p:nvSpPr>
          <p:spPr>
            <a:xfrm>
              <a:off x="2928" y="2736"/>
              <a:ext cx="1200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Роспись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по дереву</a:t>
              </a:r>
            </a:p>
          </p:txBody>
        </p:sp>
        <p:sp>
          <p:nvSpPr>
            <p:cNvPr id="6168" name="Блок-схема: процесс 6167"/>
            <p:cNvSpPr>
              <a:spLocks/>
            </p:cNvSpPr>
            <p:nvPr/>
          </p:nvSpPr>
          <p:spPr>
            <a:xfrm>
              <a:off x="1440" y="3216"/>
              <a:ext cx="1200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Инкрустация </a:t>
              </a:r>
            </a:p>
          </p:txBody>
        </p:sp>
        <p:sp>
          <p:nvSpPr>
            <p:cNvPr id="6169" name="Блок-схема: процесс 6168"/>
            <p:cNvSpPr>
              <a:spLocks/>
            </p:cNvSpPr>
            <p:nvPr/>
          </p:nvSpPr>
          <p:spPr>
            <a:xfrm>
              <a:off x="1440" y="2688"/>
              <a:ext cx="1200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Аппликация </a:t>
              </a:r>
            </a:p>
          </p:txBody>
        </p:sp>
        <p:sp>
          <p:nvSpPr>
            <p:cNvPr id="6170" name="Блок-схема: процесс 6169"/>
            <p:cNvSpPr>
              <a:spLocks/>
            </p:cNvSpPr>
            <p:nvPr/>
          </p:nvSpPr>
          <p:spPr>
            <a:xfrm>
              <a:off x="1440" y="2208"/>
              <a:ext cx="1200" cy="376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Художественное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выжигание  </a:t>
              </a:r>
            </a:p>
          </p:txBody>
        </p:sp>
        <p:sp>
          <p:nvSpPr>
            <p:cNvPr id="6171" name="Блок-схема: процесс 6170"/>
            <p:cNvSpPr>
              <a:spLocks/>
            </p:cNvSpPr>
            <p:nvPr/>
          </p:nvSpPr>
          <p:spPr>
            <a:xfrm>
              <a:off x="2928" y="2208"/>
              <a:ext cx="1200" cy="376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Резьба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по дереву </a:t>
              </a:r>
            </a:p>
          </p:txBody>
        </p:sp>
        <p:sp>
          <p:nvSpPr>
            <p:cNvPr id="6172" name="Прямая соединительная линия 6171"/>
            <p:cNvSpPr>
              <a:spLocks/>
            </p:cNvSpPr>
            <p:nvPr/>
          </p:nvSpPr>
          <p:spPr>
            <a:xfrm>
              <a:off x="2784" y="2112"/>
              <a:ext cx="0" cy="1344"/>
            </a:xfrm>
            <a:prstGeom prst="line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3" name="Прямая соединительная линия 6172"/>
            <p:cNvSpPr>
              <a:spLocks/>
            </p:cNvSpPr>
            <p:nvPr/>
          </p:nvSpPr>
          <p:spPr>
            <a:xfrm>
              <a:off x="2640" y="2400"/>
              <a:ext cx="288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headEnd type="triangle" w="med" len="med"/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4" name="Прямая соединительная линия 6173"/>
            <p:cNvSpPr>
              <a:spLocks/>
            </p:cNvSpPr>
            <p:nvPr/>
          </p:nvSpPr>
          <p:spPr>
            <a:xfrm>
              <a:off x="2640" y="2880"/>
              <a:ext cx="288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headEnd type="triangle" w="med" len="med"/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5" name="Прямая соединительная линия 6174"/>
            <p:cNvSpPr>
              <a:spLocks/>
            </p:cNvSpPr>
            <p:nvPr/>
          </p:nvSpPr>
          <p:spPr>
            <a:xfrm>
              <a:off x="2640" y="3456"/>
              <a:ext cx="288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headEnd type="triangle" w="med" len="med"/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6" name="Блок-схема: процесс 6175"/>
            <p:cNvSpPr>
              <a:spLocks/>
            </p:cNvSpPr>
            <p:nvPr/>
          </p:nvSpPr>
          <p:spPr>
            <a:xfrm>
              <a:off x="96" y="3360"/>
              <a:ext cx="1104" cy="384"/>
            </a:xfrm>
            <a:prstGeom prst="flowChartProcess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solidFill>
                <a:srgbClr val="0033CC"/>
              </a:solidFill>
            </a:ln>
          </p:spPr>
          <p:txBody>
            <a:bodyPr wrap="none" lIns="91424" tIns="45712" rIns="91424" bIns="45712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kern="0" dirty="0">
                  <a:solidFill>
                    <a:srgbClr val="002060"/>
                  </a:solidFill>
                  <a:latin typeface="Arial" charset="0"/>
                </a:rPr>
                <a:t>Воском </a:t>
              </a:r>
            </a:p>
          </p:txBody>
        </p:sp>
        <p:sp>
          <p:nvSpPr>
            <p:cNvPr id="6177" name="Прямая соединительная линия 6176"/>
            <p:cNvSpPr>
              <a:spLocks/>
            </p:cNvSpPr>
            <p:nvPr/>
          </p:nvSpPr>
          <p:spPr>
            <a:xfrm flipH="1">
              <a:off x="1200" y="4032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8" name="Прямая соединительная линия 6177"/>
            <p:cNvSpPr>
              <a:spLocks/>
            </p:cNvSpPr>
            <p:nvPr/>
          </p:nvSpPr>
          <p:spPr>
            <a:xfrm flipH="1">
              <a:off x="1200" y="3552"/>
              <a:ext cx="192" cy="0"/>
            </a:xfrm>
            <a:prstGeom prst="line">
              <a:avLst/>
            </a:prstGeom>
            <a:noFill/>
            <a:ln>
              <a:solidFill>
                <a:srgbClr val="0033CC"/>
              </a:solidFill>
              <a:tailEnd type="triangle" w="med" len="med"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1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169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FFC000"/>
                </a:solidFill>
              </a:rPr>
              <a:t>Требования к отделке:</a:t>
            </a:r>
          </a:p>
        </p:txBody>
      </p:sp>
      <p:sp>
        <p:nvSpPr>
          <p:cNvPr id="7171" name="Объект 7170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ln/>
        </p:spPr>
        <p:txBody>
          <a:bodyPr wrap="square" lIns="91424" tIns="45712" rIns="91424" bIns="45712" anchor="t" anchorCtr="0"/>
          <a:lstStyle/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слоем лака текстура древесины не должна теряться</a:t>
            </a:r>
          </a:p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окрашивании(морении) текстура древесины не должна уничтожаться</a:t>
            </a:r>
          </a:p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Отделанная поверхность должна быть однородной, не допускаются потеки и пятна</a:t>
            </a:r>
          </a:p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Отделка должна быть устойчивой к воздействию окружающей среды </a:t>
            </a:r>
          </a:p>
        </p:txBody>
      </p:sp>
    </p:spTree>
    <p:extLst>
      <p:ext uri="{BB962C8B-B14F-4D97-AF65-F5344CB8AC3E}">
        <p14:creationId xmlns:p14="http://schemas.microsoft.com/office/powerpoint/2010/main" val="3517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193"/>
          <p:cNvSpPr>
            <a:spLocks noGrp="1"/>
          </p:cNvSpPr>
          <p:nvPr>
            <p:ph type="title" idx="4294967295"/>
          </p:nvPr>
        </p:nvSpPr>
        <p:spPr>
          <a:xfrm>
            <a:off x="457200" y="276225"/>
            <a:ext cx="8229600" cy="1141413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поверхности к отделке</a:t>
            </a:r>
          </a:p>
        </p:txBody>
      </p:sp>
      <p:sp>
        <p:nvSpPr>
          <p:cNvPr id="8195" name="Объект 8194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  <a:ln/>
        </p:spPr>
        <p:txBody>
          <a:bodyPr wrap="square" lIns="91424" tIns="45712" rIns="91424" bIns="45712" anchor="t" anchorCtr="0"/>
          <a:lstStyle/>
          <a:p>
            <a:pPr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древесины не должно быть загрязнений, жиров,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подготовки поверхности к отделке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Обессмоливание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Отбеливание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Удаление ворса</a:t>
            </a:r>
          </a:p>
          <a:p>
            <a:pPr>
              <a:buNone/>
            </a:pPr>
            <a:endParaRPr lang="en-US" altLang="en-US" b="1" dirty="0"/>
          </a:p>
          <a:p>
            <a:pPr>
              <a:buNone/>
            </a:pPr>
            <a:r>
              <a:rPr lang="en-US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5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217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960438"/>
          </a:xfrm>
          <a:ln/>
        </p:spPr>
        <p:txBody>
          <a:bodyPr wrap="square" lIns="91424" tIns="45712" rIns="91424" bIns="45712" anchor="ctr"/>
          <a:lstStyle/>
          <a:p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Лакирование – покрытие поверхности лаками</a:t>
            </a:r>
          </a:p>
        </p:txBody>
      </p:sp>
      <p:sp>
        <p:nvSpPr>
          <p:cNvPr id="9219" name="Объект 9218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928992" cy="3916363"/>
          </a:xfrm>
          <a:ln/>
        </p:spPr>
        <p:txBody>
          <a:bodyPr wrap="square" lIns="91424" tIns="45712" rIns="91424" bIns="45712" anchor="t" anchorCtr="0"/>
          <a:lstStyle/>
          <a:p>
            <a:pPr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Лаками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жидкие растворы пленкообразующих веществ в органических растворителях, способные образовывать твердое блестящее или матовое покрытие</a:t>
            </a:r>
          </a:p>
        </p:txBody>
      </p:sp>
    </p:spTree>
    <p:extLst>
      <p:ext uri="{BB962C8B-B14F-4D97-AF65-F5344CB8AC3E}">
        <p14:creationId xmlns:p14="http://schemas.microsoft.com/office/powerpoint/2010/main" val="30918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</TotalTime>
  <Words>473</Words>
  <Application>Microsoft Office PowerPoint</Application>
  <PresentationFormat>Экран (4:3)</PresentationFormat>
  <Paragraphs>107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宋体</vt:lpstr>
      <vt:lpstr>Arial</vt:lpstr>
      <vt:lpstr>Calibri</vt:lpstr>
      <vt:lpstr>Times New Roman</vt:lpstr>
      <vt:lpstr>Тема Office</vt:lpstr>
      <vt:lpstr>  </vt:lpstr>
      <vt:lpstr>Презентация PowerPoint</vt:lpstr>
      <vt:lpstr>Под отделкой изделий из древесины понимают все способы обработки  поверхности древесины направленные на улучшение ее внешнего вида и защиту изделия от воздействий окружающей среды   </vt:lpstr>
      <vt:lpstr>             Виды отделки:    прозрачная, сохраняющая текстуру древесины;   непрозрачная, скрывающая текстуру и цвет древесины;   декоративная, которая воспроизводит текстуру и цвет древесины    </vt:lpstr>
      <vt:lpstr>Главная задача отделки – выявление и подчеркивание текстуры древесины. В некоторых случаях отделкой хотят скрыть дефекты  </vt:lpstr>
      <vt:lpstr>Презентация PowerPoint</vt:lpstr>
      <vt:lpstr>Требования к отделке:</vt:lpstr>
      <vt:lpstr>Подготовка поверхности к отделке</vt:lpstr>
      <vt:lpstr>Лакирование – покрытие поверхности лаками</vt:lpstr>
      <vt:lpstr>Основные виды лаков</vt:lpstr>
      <vt:lpstr>Технология прозрачной отделки изделия лаком</vt:lpstr>
      <vt:lpstr>Презентация PowerPoint</vt:lpstr>
      <vt:lpstr>Презентация PowerPoint</vt:lpstr>
      <vt:lpstr>Презентация PowerPoint</vt:lpstr>
      <vt:lpstr>     Крашение древесины  применяют для того чтобы скрыть дефекты древесины или имитировать ценные породы </vt:lpstr>
      <vt:lpstr>Презентация PowerPoint</vt:lpstr>
      <vt:lpstr>Презентация PowerPoint</vt:lpstr>
      <vt:lpstr>Разрез окрашенной поверхности</vt:lpstr>
      <vt:lpstr>Виды красок</vt:lpstr>
      <vt:lpstr>Презентация PowerPoint</vt:lpstr>
      <vt:lpstr>Презентация PowerPoint</vt:lpstr>
      <vt:lpstr>Презентация PowerPoint</vt:lpstr>
      <vt:lpstr>Инструменты </vt:lpstr>
      <vt:lpstr>Презентация PowerPoint</vt:lpstr>
      <vt:lpstr>Презентация PowerPoint</vt:lpstr>
      <vt:lpstr>Проверь себя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способы отделки   изделий из древесины</dc:title>
  <dc:creator>User</dc:creator>
  <cp:lastModifiedBy>Олег</cp:lastModifiedBy>
  <cp:revision>42</cp:revision>
  <dcterms:created xsi:type="dcterms:W3CDTF">2020-12-16T06:48:51Z</dcterms:created>
  <dcterms:modified xsi:type="dcterms:W3CDTF">2022-11-29T19:03:53Z</dcterms:modified>
</cp:coreProperties>
</file>