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 Goma" userId="7876c1dda02140a0" providerId="LiveId" clId="{AAE8C16F-3D6C-44F0-9ED1-5A9B37F9A914}"/>
    <pc:docChg chg="custSel addSld delSld modSld">
      <pc:chgData name="Denis Goma" userId="7876c1dda02140a0" providerId="LiveId" clId="{AAE8C16F-3D6C-44F0-9ED1-5A9B37F9A914}" dt="2024-10-22T08:12:43.603" v="86" actId="20577"/>
      <pc:docMkLst>
        <pc:docMk/>
      </pc:docMkLst>
      <pc:sldChg chg="addSp delSp modSp mod">
        <pc:chgData name="Denis Goma" userId="7876c1dda02140a0" providerId="LiveId" clId="{AAE8C16F-3D6C-44F0-9ED1-5A9B37F9A914}" dt="2024-10-22T07:31:24.914" v="2" actId="478"/>
        <pc:sldMkLst>
          <pc:docMk/>
          <pc:sldMk cId="210855156" sldId="257"/>
        </pc:sldMkLst>
        <pc:spChg chg="mod">
          <ac:chgData name="Denis Goma" userId="7876c1dda02140a0" providerId="LiveId" clId="{AAE8C16F-3D6C-44F0-9ED1-5A9B37F9A914}" dt="2024-10-22T07:31:20.274" v="0"/>
          <ac:spMkLst>
            <pc:docMk/>
            <pc:sldMk cId="210855156" sldId="257"/>
            <ac:spMk id="2" creationId="{00000000-0000-0000-0000-000000000000}"/>
          </ac:spMkLst>
        </pc:spChg>
        <pc:spChg chg="del">
          <ac:chgData name="Denis Goma" userId="7876c1dda02140a0" providerId="LiveId" clId="{AAE8C16F-3D6C-44F0-9ED1-5A9B37F9A914}" dt="2024-10-22T07:31:22.772" v="1" actId="478"/>
          <ac:spMkLst>
            <pc:docMk/>
            <pc:sldMk cId="210855156" sldId="257"/>
            <ac:spMk id="3" creationId="{00000000-0000-0000-0000-000000000000}"/>
          </ac:spMkLst>
        </pc:spChg>
        <pc:spChg chg="add del mod">
          <ac:chgData name="Denis Goma" userId="7876c1dda02140a0" providerId="LiveId" clId="{AAE8C16F-3D6C-44F0-9ED1-5A9B37F9A914}" dt="2024-10-22T07:31:24.914" v="2" actId="478"/>
          <ac:spMkLst>
            <pc:docMk/>
            <pc:sldMk cId="210855156" sldId="257"/>
            <ac:spMk id="5" creationId="{F348305C-9619-D48D-0F21-CDCBB9462481}"/>
          </ac:spMkLst>
        </pc:spChg>
      </pc:sldChg>
      <pc:sldChg chg="del">
        <pc:chgData name="Denis Goma" userId="7876c1dda02140a0" providerId="LiveId" clId="{AAE8C16F-3D6C-44F0-9ED1-5A9B37F9A914}" dt="2024-10-22T07:31:30.288" v="3" actId="47"/>
        <pc:sldMkLst>
          <pc:docMk/>
          <pc:sldMk cId="1643165354" sldId="258"/>
        </pc:sldMkLst>
      </pc:sldChg>
      <pc:sldChg chg="del">
        <pc:chgData name="Denis Goma" userId="7876c1dda02140a0" providerId="LiveId" clId="{AAE8C16F-3D6C-44F0-9ED1-5A9B37F9A914}" dt="2024-10-22T07:31:41.535" v="4" actId="47"/>
        <pc:sldMkLst>
          <pc:docMk/>
          <pc:sldMk cId="61903284" sldId="266"/>
        </pc:sldMkLst>
      </pc:sldChg>
      <pc:sldChg chg="del">
        <pc:chgData name="Denis Goma" userId="7876c1dda02140a0" providerId="LiveId" clId="{AAE8C16F-3D6C-44F0-9ED1-5A9B37F9A914}" dt="2024-10-22T07:31:43.549" v="5" actId="47"/>
        <pc:sldMkLst>
          <pc:docMk/>
          <pc:sldMk cId="2353322906" sldId="267"/>
        </pc:sldMkLst>
      </pc:sldChg>
      <pc:sldChg chg="modSp new mod">
        <pc:chgData name="Denis Goma" userId="7876c1dda02140a0" providerId="LiveId" clId="{AAE8C16F-3D6C-44F0-9ED1-5A9B37F9A914}" dt="2024-10-22T08:12:43.603" v="86" actId="20577"/>
        <pc:sldMkLst>
          <pc:docMk/>
          <pc:sldMk cId="1218851039" sldId="270"/>
        </pc:sldMkLst>
        <pc:spChg chg="mod">
          <ac:chgData name="Denis Goma" userId="7876c1dda02140a0" providerId="LiveId" clId="{AAE8C16F-3D6C-44F0-9ED1-5A9B37F9A914}" dt="2024-10-22T08:12:23.327" v="22" actId="20577"/>
          <ac:spMkLst>
            <pc:docMk/>
            <pc:sldMk cId="1218851039" sldId="270"/>
            <ac:spMk id="2" creationId="{167B5F8E-A873-52DB-87A2-B8BA9E5A53B9}"/>
          </ac:spMkLst>
        </pc:spChg>
        <pc:spChg chg="mod">
          <ac:chgData name="Denis Goma" userId="7876c1dda02140a0" providerId="LiveId" clId="{AAE8C16F-3D6C-44F0-9ED1-5A9B37F9A914}" dt="2024-10-22T08:12:43.603" v="86" actId="20577"/>
          <ac:spMkLst>
            <pc:docMk/>
            <pc:sldMk cId="1218851039" sldId="270"/>
            <ac:spMk id="3" creationId="{134F5A32-BBEC-B076-FB61-A6B2E63852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9881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289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1306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0522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11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35350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9452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7719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721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529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112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889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008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926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149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24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40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D3C911-0A67-4E1E-953A-D83D456A18D7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BBA581-09A6-4955-BA59-EEAC784C4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7236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697415"/>
            <a:ext cx="11048243" cy="7455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ОСНОВЫ БЕЗОПАСНОСТИ и ЗАЩИТЫ РОДИНЫ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10 КЛАСС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685802"/>
            <a:ext cx="10907566" cy="1255540"/>
          </a:xfrm>
        </p:spPr>
        <p:txBody>
          <a:bodyPr/>
          <a:lstStyle/>
          <a:p>
            <a:r>
              <a:rPr lang="ru-RU" dirty="0" smtClean="0"/>
              <a:t>Тема: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Беспилотные летательные аппараты (БПЛА) – эффективное средство вооруженной борьбы (основы технической подготовки и связи)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55" y="1871003"/>
            <a:ext cx="5111437" cy="344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18656"/>
            <a:ext cx="10773496" cy="106679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Виды БПЛА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4" y="815926"/>
            <a:ext cx="4942864" cy="5827817"/>
          </a:xfrm>
        </p:spPr>
        <p:txBody>
          <a:bodyPr>
            <a:normAutofit/>
          </a:bodyPr>
          <a:lstStyle/>
          <a:p>
            <a:r>
              <a:rPr lang="ru-RU" sz="3200" b="1" dirty="0"/>
              <a:t>БЭК «Визир»</a:t>
            </a:r>
          </a:p>
          <a:p>
            <a:r>
              <a:rPr lang="ru-RU" dirty="0">
                <a:solidFill>
                  <a:schemeClr val="tx1"/>
                </a:solidFill>
              </a:rPr>
              <a:t>(катер-камикадзе)</a:t>
            </a:r>
          </a:p>
          <a:p>
            <a:r>
              <a:rPr lang="ru-RU" dirty="0">
                <a:solidFill>
                  <a:schemeClr val="tx1"/>
                </a:solidFill>
              </a:rPr>
              <a:t>- Дальность полёта: 270 миль.</a:t>
            </a:r>
          </a:p>
          <a:p>
            <a:r>
              <a:rPr lang="ru-RU" dirty="0">
                <a:solidFill>
                  <a:schemeClr val="tx1"/>
                </a:solidFill>
              </a:rPr>
              <a:t>- Масса: до 1000 кг.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Назначение: несёт на себе </a:t>
            </a:r>
            <a:r>
              <a:rPr lang="ru-RU" dirty="0" smtClean="0">
                <a:solidFill>
                  <a:schemeClr val="tx1"/>
                </a:solidFill>
              </a:rPr>
              <a:t>средства разведки</a:t>
            </a:r>
            <a:r>
              <a:rPr lang="ru-RU" dirty="0">
                <a:solidFill>
                  <a:schemeClr val="tx1"/>
                </a:solidFill>
              </a:rPr>
              <a:t>, доставляет грузы и </a:t>
            </a:r>
            <a:r>
              <a:rPr lang="ru-RU" dirty="0" smtClean="0">
                <a:solidFill>
                  <a:schemeClr val="tx1"/>
                </a:solidFill>
              </a:rPr>
              <a:t>уничтожает другие </a:t>
            </a:r>
            <a:r>
              <a:rPr lang="ru-RU" dirty="0">
                <a:solidFill>
                  <a:schemeClr val="tx1"/>
                </a:solidFill>
              </a:rPr>
              <a:t>БПЛА.</a:t>
            </a:r>
          </a:p>
        </p:txBody>
      </p:sp>
      <p:pic>
        <p:nvPicPr>
          <p:cNvPr id="2050" name="Picture 2" descr="БЭК Визир, РК-700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09" y="1557890"/>
            <a:ext cx="6448775" cy="4083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79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7B5F8E-A873-52DB-87A2-B8BA9E5A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4F5A32-BBEC-B076-FB61-A6B2E638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2658794"/>
            <a:ext cx="8535988" cy="254625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Выучить виды БПЛА с характеристиками.</a:t>
            </a:r>
            <a:endParaRPr lang="ru-RU" b="1" smtClean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ru-RU" b="1" smtClean="0">
                <a:solidFill>
                  <a:srgbClr val="C00000"/>
                </a:solidFill>
              </a:rPr>
              <a:t>Подготовить </a:t>
            </a:r>
            <a:r>
              <a:rPr lang="ru-RU" b="1" dirty="0">
                <a:solidFill>
                  <a:srgbClr val="C00000"/>
                </a:solidFill>
              </a:rPr>
              <a:t>сообщение об одном из видов БПЛА</a:t>
            </a:r>
          </a:p>
        </p:txBody>
      </p:sp>
    </p:spTree>
    <p:extLst>
      <p:ext uri="{BB962C8B-B14F-4D97-AF65-F5344CB8AC3E}">
        <p14:creationId xmlns="" xmlns:p14="http://schemas.microsoft.com/office/powerpoint/2010/main" val="121885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18656"/>
            <a:ext cx="10773496" cy="106679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Виды БПЛА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860" y="1772315"/>
            <a:ext cx="5531333" cy="381255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1385455"/>
            <a:ext cx="11036733" cy="4608945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Форпост 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</a:rPr>
              <a:t>(разведчик с тремя </a:t>
            </a:r>
          </a:p>
          <a:p>
            <a:r>
              <a:rPr lang="ru-RU" dirty="0" err="1">
                <a:solidFill>
                  <a:schemeClr val="tx1"/>
                </a:solidFill>
              </a:rPr>
              <a:t>беспилотниками</a:t>
            </a:r>
            <a:r>
              <a:rPr lang="ru-RU" dirty="0">
                <a:solidFill>
                  <a:schemeClr val="tx1"/>
                </a:solidFill>
              </a:rPr>
              <a:t> в каждом комплексе)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Дальность полёта: 250 км.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Масса: 500 кг.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Назначение: разведывает, наблюдает,</a:t>
            </a:r>
          </a:p>
          <a:p>
            <a:r>
              <a:rPr lang="ru-RU" dirty="0" err="1">
                <a:solidFill>
                  <a:schemeClr val="tx1"/>
                </a:solidFill>
              </a:rPr>
              <a:t>мониторить</a:t>
            </a:r>
            <a:r>
              <a:rPr lang="ru-RU" dirty="0">
                <a:solidFill>
                  <a:schemeClr val="tx1"/>
                </a:solidFill>
              </a:rPr>
              <a:t>, наблюдает, уничтожает цели </a:t>
            </a:r>
          </a:p>
          <a:p>
            <a:r>
              <a:rPr lang="ru-RU" dirty="0">
                <a:solidFill>
                  <a:schemeClr val="tx1"/>
                </a:solidFill>
              </a:rPr>
              <a:t>противника; подавливает радиотехнические</a:t>
            </a:r>
          </a:p>
          <a:p>
            <a:r>
              <a:rPr lang="ru-RU" dirty="0">
                <a:solidFill>
                  <a:schemeClr val="tx1"/>
                </a:solidFill>
              </a:rPr>
              <a:t>средства обнаружения противника. </a:t>
            </a:r>
          </a:p>
        </p:txBody>
      </p:sp>
    </p:spTree>
    <p:extLst>
      <p:ext uri="{BB962C8B-B14F-4D97-AF65-F5344CB8AC3E}">
        <p14:creationId xmlns="" xmlns:p14="http://schemas.microsoft.com/office/powerpoint/2010/main" val="232955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18656"/>
            <a:ext cx="10773496" cy="106679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Виды БПЛА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845" y="1630574"/>
            <a:ext cx="6038275" cy="412311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1097281"/>
            <a:ext cx="5280491" cy="5472332"/>
          </a:xfrm>
        </p:spPr>
        <p:txBody>
          <a:bodyPr>
            <a:normAutofit/>
          </a:bodyPr>
          <a:lstStyle/>
          <a:p>
            <a:r>
              <a:rPr lang="ru-RU" sz="3200" b="1" dirty="0"/>
              <a:t>Элерон 10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Дальность полёта: 60 км.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Масса: 16 кг.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Назначение: применяется для сбора </a:t>
            </a:r>
          </a:p>
          <a:p>
            <a:r>
              <a:rPr lang="ru-RU" dirty="0">
                <a:solidFill>
                  <a:schemeClr val="tx1"/>
                </a:solidFill>
              </a:rPr>
              <a:t>разведывательных данных; </a:t>
            </a:r>
            <a:r>
              <a:rPr lang="ru-RU" dirty="0" smtClean="0">
                <a:solidFill>
                  <a:schemeClr val="tx1"/>
                </a:solidFill>
              </a:rPr>
              <a:t>эксплуатируется в </a:t>
            </a:r>
            <a:r>
              <a:rPr lang="ru-RU" dirty="0">
                <a:solidFill>
                  <a:schemeClr val="tx1"/>
                </a:solidFill>
              </a:rPr>
              <a:t>целях наблюдательных и используется в </a:t>
            </a:r>
          </a:p>
          <a:p>
            <a:r>
              <a:rPr lang="ru-RU" dirty="0">
                <a:solidFill>
                  <a:schemeClr val="tx1"/>
                </a:solidFill>
              </a:rPr>
              <a:t>качестве поискового средства патрульных </a:t>
            </a:r>
            <a:r>
              <a:rPr lang="ru-RU" dirty="0" smtClean="0">
                <a:solidFill>
                  <a:schemeClr val="tx1"/>
                </a:solidFill>
              </a:rPr>
              <a:t> полётов</a:t>
            </a:r>
            <a:r>
              <a:rPr lang="ru-RU" dirty="0">
                <a:solidFill>
                  <a:schemeClr val="tx1"/>
                </a:solidFill>
              </a:rPr>
              <a:t>; основная задача – средства </a:t>
            </a:r>
            <a:r>
              <a:rPr lang="ru-RU" dirty="0" smtClean="0">
                <a:solidFill>
                  <a:schemeClr val="tx1"/>
                </a:solidFill>
              </a:rPr>
              <a:t> координации </a:t>
            </a:r>
            <a:r>
              <a:rPr lang="ru-RU" dirty="0">
                <a:solidFill>
                  <a:schemeClr val="tx1"/>
                </a:solidFill>
              </a:rPr>
              <a:t>военных</a:t>
            </a:r>
          </a:p>
        </p:txBody>
      </p:sp>
    </p:spTree>
    <p:extLst>
      <p:ext uri="{BB962C8B-B14F-4D97-AF65-F5344CB8AC3E}">
        <p14:creationId xmlns="" xmlns:p14="http://schemas.microsoft.com/office/powerpoint/2010/main" val="14942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18656"/>
            <a:ext cx="10773496" cy="106679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Виды БПЛА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1069145"/>
            <a:ext cx="5041340" cy="5514535"/>
          </a:xfrm>
        </p:spPr>
        <p:txBody>
          <a:bodyPr>
            <a:normAutofit/>
          </a:bodyPr>
          <a:lstStyle/>
          <a:p>
            <a:r>
              <a:rPr lang="ru-RU" sz="3200" b="1" dirty="0"/>
              <a:t>Орлан 10 </a:t>
            </a:r>
          </a:p>
          <a:p>
            <a:r>
              <a:rPr lang="ru-RU" dirty="0">
                <a:solidFill>
                  <a:schemeClr val="tx1"/>
                </a:solidFill>
              </a:rPr>
              <a:t>(многофункциональный беспилотный </a:t>
            </a:r>
          </a:p>
          <a:p>
            <a:r>
              <a:rPr lang="ru-RU" dirty="0">
                <a:solidFill>
                  <a:schemeClr val="tx1"/>
                </a:solidFill>
              </a:rPr>
              <a:t>комплекс)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Дальность полёта: 600 км.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Масса: 15 кг.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Назначение: входит в состав </a:t>
            </a:r>
            <a:r>
              <a:rPr lang="ru-RU" dirty="0" smtClean="0">
                <a:solidFill>
                  <a:schemeClr val="tx1"/>
                </a:solidFill>
              </a:rPr>
              <a:t>управления тактическим </a:t>
            </a:r>
            <a:r>
              <a:rPr lang="ru-RU" dirty="0">
                <a:solidFill>
                  <a:schemeClr val="tx1"/>
                </a:solidFill>
              </a:rPr>
              <a:t>звеном, благодаря чему может </a:t>
            </a:r>
            <a:r>
              <a:rPr lang="ru-RU" dirty="0" smtClean="0">
                <a:solidFill>
                  <a:schemeClr val="tx1"/>
                </a:solidFill>
              </a:rPr>
              <a:t>транслировать </a:t>
            </a:r>
            <a:r>
              <a:rPr lang="ru-RU" dirty="0">
                <a:solidFill>
                  <a:schemeClr val="tx1"/>
                </a:solidFill>
              </a:rPr>
              <a:t>цели для поражения всем боевым </a:t>
            </a:r>
            <a:r>
              <a:rPr lang="ru-RU" dirty="0" smtClean="0">
                <a:solidFill>
                  <a:schemeClr val="tx1"/>
                </a:solidFill>
              </a:rPr>
              <a:t>машинам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https://avatars.mds.yandex.net/get-entity_search/1974363/724831180/S600xU_2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35" y="1324067"/>
            <a:ext cx="5252881" cy="4978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1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18656"/>
            <a:ext cx="10773496" cy="106679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Виды БПЛА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895" y="1191491"/>
            <a:ext cx="8468751" cy="5264727"/>
          </a:xfrm>
        </p:spPr>
        <p:txBody>
          <a:bodyPr>
            <a:normAutofit lnSpcReduction="10000"/>
          </a:bodyPr>
          <a:lstStyle/>
          <a:p>
            <a:r>
              <a:rPr lang="ru-RU" sz="3200" b="1" dirty="0" err="1"/>
              <a:t>Альтиус</a:t>
            </a:r>
            <a:r>
              <a:rPr lang="ru-RU" sz="3200" b="1" dirty="0"/>
              <a:t> </a:t>
            </a:r>
          </a:p>
          <a:p>
            <a:r>
              <a:rPr lang="ru-RU" dirty="0">
                <a:solidFill>
                  <a:schemeClr val="tx1"/>
                </a:solidFill>
              </a:rPr>
              <a:t>(БПЛА с искусственным </a:t>
            </a:r>
          </a:p>
          <a:p>
            <a:r>
              <a:rPr lang="ru-RU" dirty="0">
                <a:solidFill>
                  <a:schemeClr val="tx1"/>
                </a:solidFill>
              </a:rPr>
              <a:t>интеллектом включает в состав: 2 БПЛА, </a:t>
            </a:r>
          </a:p>
          <a:p>
            <a:r>
              <a:rPr lang="ru-RU" dirty="0">
                <a:solidFill>
                  <a:schemeClr val="tx1"/>
                </a:solidFill>
              </a:rPr>
              <a:t>наземную станцию управления, станцию </a:t>
            </a:r>
          </a:p>
          <a:p>
            <a:r>
              <a:rPr lang="ru-RU" dirty="0">
                <a:solidFill>
                  <a:schemeClr val="tx1"/>
                </a:solidFill>
              </a:rPr>
              <a:t>приёма и передачи сигналов, наземную </a:t>
            </a:r>
          </a:p>
          <a:p>
            <a:r>
              <a:rPr lang="ru-RU" dirty="0">
                <a:solidFill>
                  <a:schemeClr val="tx1"/>
                </a:solidFill>
              </a:rPr>
              <a:t>станцию контроля взлёта и посадки в </a:t>
            </a:r>
          </a:p>
          <a:p>
            <a:r>
              <a:rPr lang="ru-RU" dirty="0">
                <a:solidFill>
                  <a:schemeClr val="tx1"/>
                </a:solidFill>
              </a:rPr>
              <a:t>автоматическом режиме)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Дальность полёта: 10000 км.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Масса: 5000 кг.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Назначение: разведывает, обнаруживает, </a:t>
            </a:r>
          </a:p>
          <a:p>
            <a:r>
              <a:rPr lang="ru-RU" dirty="0">
                <a:solidFill>
                  <a:schemeClr val="tx1"/>
                </a:solidFill>
              </a:rPr>
              <a:t>и поражает цели, могут работать под управлением истребителей СУ-57.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98" y="1773388"/>
            <a:ext cx="6021575" cy="3136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70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18656"/>
            <a:ext cx="10773496" cy="106679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Виды БПЛА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984738"/>
            <a:ext cx="4480559" cy="5387487"/>
          </a:xfrm>
        </p:spPr>
        <p:txBody>
          <a:bodyPr>
            <a:normAutofit/>
          </a:bodyPr>
          <a:lstStyle/>
          <a:p>
            <a:r>
              <a:rPr lang="ru-RU" sz="3200" b="1" dirty="0"/>
              <a:t>Орион </a:t>
            </a:r>
          </a:p>
          <a:p>
            <a:r>
              <a:rPr lang="ru-RU" dirty="0">
                <a:solidFill>
                  <a:schemeClr val="tx1"/>
                </a:solidFill>
              </a:rPr>
              <a:t>(боевой </a:t>
            </a:r>
            <a:r>
              <a:rPr lang="ru-RU" dirty="0" err="1">
                <a:solidFill>
                  <a:schemeClr val="tx1"/>
                </a:solidFill>
              </a:rPr>
              <a:t>дрон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Дальность полёта: 200-250 км.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Масса: 1000 кг.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Назначение: </a:t>
            </a:r>
            <a:r>
              <a:rPr lang="ru-RU" dirty="0" smtClean="0">
                <a:solidFill>
                  <a:schemeClr val="tx1"/>
                </a:solidFill>
              </a:rPr>
              <a:t>оптико-электронная, радиолокационная </a:t>
            </a:r>
            <a:r>
              <a:rPr lang="ru-RU" dirty="0">
                <a:solidFill>
                  <a:schemeClr val="tx1"/>
                </a:solidFill>
              </a:rPr>
              <a:t>и радиотехническая </a:t>
            </a:r>
            <a:r>
              <a:rPr lang="ru-RU" dirty="0" smtClean="0">
                <a:solidFill>
                  <a:schemeClr val="tx1"/>
                </a:solidFill>
              </a:rPr>
              <a:t> разведка </a:t>
            </a:r>
            <a:r>
              <a:rPr lang="ru-RU" dirty="0">
                <a:solidFill>
                  <a:schemeClr val="tx1"/>
                </a:solidFill>
              </a:rPr>
              <a:t>с возможностью длительного патрулирования.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53400" y="1711011"/>
            <a:ext cx="6861857" cy="3859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607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18656"/>
            <a:ext cx="10773496" cy="106679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Виды БПЛА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4" y="745588"/>
            <a:ext cx="5651914" cy="5726650"/>
          </a:xfrm>
        </p:spPr>
        <p:txBody>
          <a:bodyPr>
            <a:normAutofit/>
          </a:bodyPr>
          <a:lstStyle/>
          <a:p>
            <a:r>
              <a:rPr lang="ru-RU" sz="3200" b="1" dirty="0"/>
              <a:t>С-70 Охотник</a:t>
            </a:r>
          </a:p>
          <a:p>
            <a:r>
              <a:rPr lang="ru-RU" dirty="0">
                <a:solidFill>
                  <a:schemeClr val="tx1"/>
                </a:solidFill>
              </a:rPr>
              <a:t>(тяжёлый ударный </a:t>
            </a:r>
            <a:r>
              <a:rPr lang="ru-RU" dirty="0" err="1">
                <a:solidFill>
                  <a:schemeClr val="tx1"/>
                </a:solidFill>
              </a:rPr>
              <a:t>дрон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r>
              <a:rPr lang="ru-RU" dirty="0">
                <a:solidFill>
                  <a:schemeClr val="tx1"/>
                </a:solidFill>
              </a:rPr>
              <a:t>- Дальность полёта: 6000 км.</a:t>
            </a:r>
          </a:p>
          <a:p>
            <a:r>
              <a:rPr lang="ru-RU" dirty="0">
                <a:solidFill>
                  <a:schemeClr val="tx1"/>
                </a:solidFill>
              </a:rPr>
              <a:t>- Масса: 25000 кг.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Назначение: используется для расширения </a:t>
            </a:r>
          </a:p>
          <a:p>
            <a:r>
              <a:rPr lang="ru-RU" dirty="0">
                <a:solidFill>
                  <a:schemeClr val="tx1"/>
                </a:solidFill>
              </a:rPr>
              <a:t>радиолокационного поля других боевых </a:t>
            </a:r>
            <a:r>
              <a:rPr lang="ru-RU" dirty="0" smtClean="0">
                <a:solidFill>
                  <a:schemeClr val="tx1"/>
                </a:solidFill>
              </a:rPr>
              <a:t>самолётов  </a:t>
            </a:r>
            <a:r>
              <a:rPr lang="ru-RU" dirty="0">
                <a:solidFill>
                  <a:schemeClr val="tx1"/>
                </a:solidFill>
              </a:rPr>
              <a:t>и дистанционного </a:t>
            </a:r>
            <a:r>
              <a:rPr lang="ru-RU" dirty="0" err="1">
                <a:solidFill>
                  <a:schemeClr val="tx1"/>
                </a:solidFill>
              </a:rPr>
              <a:t>целеуказания</a:t>
            </a:r>
            <a:r>
              <a:rPr lang="ru-RU" dirty="0">
                <a:solidFill>
                  <a:schemeClr val="tx1"/>
                </a:solidFill>
              </a:rPr>
              <a:t>; благодаря этому появляется возможность применять средства поражения большой дальности без захода их носителя в зону действия ПВО противника. Он несёт управляемые бомбы и ракеты во внутреннем отсеке.  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46" y="1378584"/>
            <a:ext cx="6119716" cy="3545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231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18656"/>
            <a:ext cx="10773496" cy="106679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Виды БПЛА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6138" y="1200150"/>
            <a:ext cx="11345862" cy="5443593"/>
          </a:xfrm>
        </p:spPr>
        <p:txBody>
          <a:bodyPr>
            <a:normAutofit/>
          </a:bodyPr>
          <a:lstStyle/>
          <a:p>
            <a:r>
              <a:rPr lang="ru-RU" sz="3200" b="1" dirty="0"/>
              <a:t>Ланцет</a:t>
            </a:r>
          </a:p>
          <a:p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дрон</a:t>
            </a:r>
            <a:r>
              <a:rPr lang="ru-RU" dirty="0">
                <a:solidFill>
                  <a:schemeClr val="tx1"/>
                </a:solidFill>
              </a:rPr>
              <a:t>-камикадзе)</a:t>
            </a:r>
          </a:p>
          <a:p>
            <a:r>
              <a:rPr lang="ru-RU" dirty="0">
                <a:solidFill>
                  <a:schemeClr val="tx1"/>
                </a:solidFill>
              </a:rPr>
              <a:t>- Дальность полёта: 40-50 км.</a:t>
            </a:r>
          </a:p>
          <a:p>
            <a:r>
              <a:rPr lang="ru-RU" dirty="0">
                <a:solidFill>
                  <a:schemeClr val="tx1"/>
                </a:solidFill>
              </a:rPr>
              <a:t>- Масса: 12 кг.</a:t>
            </a:r>
          </a:p>
          <a:p>
            <a:r>
              <a:rPr lang="ru-RU" dirty="0">
                <a:solidFill>
                  <a:schemeClr val="tx1"/>
                </a:solidFill>
              </a:rPr>
              <a:t>- Назначение: предназначен для </a:t>
            </a:r>
          </a:p>
          <a:p>
            <a:r>
              <a:rPr lang="ru-RU" dirty="0">
                <a:solidFill>
                  <a:schemeClr val="tx1"/>
                </a:solidFill>
              </a:rPr>
              <a:t>уничтожения лёгкой и тяжёлой техники,</a:t>
            </a:r>
          </a:p>
          <a:p>
            <a:r>
              <a:rPr lang="ru-RU" dirty="0">
                <a:solidFill>
                  <a:schemeClr val="tx1"/>
                </a:solidFill>
              </a:rPr>
              <a:t>а также артиллерии противника</a:t>
            </a:r>
            <a:r>
              <a:rPr lang="ru-RU" dirty="0"/>
              <a:t>.</a:t>
            </a: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679377"/>
            <a:ext cx="5915025" cy="4006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23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18656"/>
            <a:ext cx="10773496" cy="106679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Виды БПЛА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464234"/>
            <a:ext cx="5730655" cy="6179509"/>
          </a:xfrm>
        </p:spPr>
        <p:txBody>
          <a:bodyPr>
            <a:normAutofit/>
          </a:bodyPr>
          <a:lstStyle/>
          <a:p>
            <a:r>
              <a:rPr lang="ru-RU" sz="3200" b="1" dirty="0"/>
              <a:t>Горизонт Эйр </a:t>
            </a:r>
            <a:r>
              <a:rPr lang="en-US" sz="3200" b="1" dirty="0"/>
              <a:t>S</a:t>
            </a:r>
            <a:r>
              <a:rPr lang="ru-RU" sz="3200" b="1" dirty="0"/>
              <a:t>-100</a:t>
            </a:r>
          </a:p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</a:rPr>
              <a:t>- Дальность полёта: 200 км.</a:t>
            </a:r>
          </a:p>
          <a:p>
            <a:r>
              <a:rPr lang="ru-RU" dirty="0">
                <a:solidFill>
                  <a:schemeClr val="tx1"/>
                </a:solidFill>
              </a:rPr>
              <a:t>- Масса: 200 кг.</a:t>
            </a:r>
          </a:p>
          <a:p>
            <a:r>
              <a:rPr lang="ru-RU" dirty="0">
                <a:solidFill>
                  <a:schemeClr val="tx1"/>
                </a:solidFill>
              </a:rPr>
              <a:t>- Назначение: предназначен для </a:t>
            </a:r>
          </a:p>
          <a:p>
            <a:r>
              <a:rPr lang="ru-RU" dirty="0">
                <a:solidFill>
                  <a:schemeClr val="tx1"/>
                </a:solidFill>
              </a:rPr>
              <a:t>ночного и дневного патрулирования,</a:t>
            </a:r>
          </a:p>
          <a:p>
            <a:r>
              <a:rPr lang="ru-RU" dirty="0">
                <a:solidFill>
                  <a:schemeClr val="tx1"/>
                </a:solidFill>
              </a:rPr>
              <a:t>наблюдения и мониторинга наземного </a:t>
            </a:r>
          </a:p>
          <a:p>
            <a:r>
              <a:rPr lang="ru-RU" dirty="0">
                <a:solidFill>
                  <a:schemeClr val="tx1"/>
                </a:solidFill>
              </a:rPr>
              <a:t>и надводного пространства, </a:t>
            </a:r>
          </a:p>
          <a:p>
            <a:r>
              <a:rPr lang="ru-RU" dirty="0">
                <a:solidFill>
                  <a:schemeClr val="tx1"/>
                </a:solidFill>
              </a:rPr>
              <a:t>поисково-спасательных операций</a:t>
            </a:r>
            <a:r>
              <a:rPr lang="ru-RU" dirty="0"/>
              <a:t>.</a:t>
            </a:r>
          </a:p>
        </p:txBody>
      </p:sp>
      <p:pic>
        <p:nvPicPr>
          <p:cNvPr id="1026" name="Picture 2" descr="https://russiancouncil.ru/upload/uav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16" y="1631854"/>
            <a:ext cx="5964059" cy="4418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13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287</TotalTime>
  <Words>438</Words>
  <Application>Microsoft Office PowerPoint</Application>
  <PresentationFormat>Произвольный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ОСНОВЫ БЕЗОПАСНОСТИ и ЗАЩИТЫ РОДИНЫ  10 КЛАСС</vt:lpstr>
      <vt:lpstr>Виды БПЛА</vt:lpstr>
      <vt:lpstr>Виды БПЛА</vt:lpstr>
      <vt:lpstr>Виды БПЛА</vt:lpstr>
      <vt:lpstr>Виды БПЛА</vt:lpstr>
      <vt:lpstr>Виды БПЛА</vt:lpstr>
      <vt:lpstr>Виды БПЛА</vt:lpstr>
      <vt:lpstr>Виды БПЛА</vt:lpstr>
      <vt:lpstr>Виды БПЛА</vt:lpstr>
      <vt:lpstr>Виды БПЛА</vt:lpstr>
      <vt:lpstr>Домашнее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Галина</cp:lastModifiedBy>
  <cp:revision>34</cp:revision>
  <dcterms:created xsi:type="dcterms:W3CDTF">2024-07-01T20:43:10Z</dcterms:created>
  <dcterms:modified xsi:type="dcterms:W3CDTF">2024-11-07T05:34:47Z</dcterms:modified>
</cp:coreProperties>
</file>